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0.jpg" ContentType="image/png"/>
  <Override PartName="/ppt/notesSlides/notesSlide6.xml" ContentType="application/vnd.openxmlformats-officedocument.presentationml.notesSlide+xml"/>
  <Override PartName="/ppt/media/image11.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8.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3.jpg" ContentType="image/png"/>
  <Override PartName="/ppt/media/image24.jpg" ContentType="image/png"/>
  <Override PartName="/ppt/notesSlides/notesSlide16.xml" ContentType="application/vnd.openxmlformats-officedocument.presentationml.notesSlide+xml"/>
  <Override PartName="/ppt/media/image25.jpg" ContentType="image/png"/>
  <Override PartName="/ppt/media/image26.jpg" ContentType="image/png"/>
  <Override PartName="/ppt/media/image27.jpg" ContentType="image/pn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8"/>
  </p:notesMasterIdLst>
  <p:handoutMasterIdLst>
    <p:handoutMasterId r:id="rId19"/>
  </p:handoutMasterIdLst>
  <p:sldIdLst>
    <p:sldId id="256" r:id="rId2"/>
    <p:sldId id="258" r:id="rId3"/>
    <p:sldId id="262" r:id="rId4"/>
    <p:sldId id="260" r:id="rId5"/>
    <p:sldId id="263" r:id="rId6"/>
    <p:sldId id="275" r:id="rId7"/>
    <p:sldId id="272" r:id="rId8"/>
    <p:sldId id="265" r:id="rId9"/>
    <p:sldId id="267" r:id="rId10"/>
    <p:sldId id="268" r:id="rId11"/>
    <p:sldId id="269" r:id="rId12"/>
    <p:sldId id="270" r:id="rId13"/>
    <p:sldId id="271" r:id="rId14"/>
    <p:sldId id="273" r:id="rId15"/>
    <p:sldId id="274"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0C9BE0-0A68-C827-2A44-CD766D23B3DA}" name="Jorael R Jamison" initials="JRJ" userId="S::jjamison@students.columbiabasin.edu::98b58dd3-a84b-454e-b842-f40de3bd063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5336" autoAdjust="0"/>
  </p:normalViewPr>
  <p:slideViewPr>
    <p:cSldViewPr snapToGrid="0">
      <p:cViewPr varScale="1">
        <p:scale>
          <a:sx n="93" d="100"/>
          <a:sy n="93" d="100"/>
        </p:scale>
        <p:origin x="216" y="51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1/21/23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566133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01840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1831583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ourier New" panose="02070309020205020404" pitchFamily="49" charset="0"/>
              <a:ea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575298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ourier New" panose="02070309020205020404" pitchFamily="49" charset="0"/>
              <a:ea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15428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dirty="0">
              <a:solidFill>
                <a:srgbClr val="202124"/>
              </a:solidFill>
              <a:effectLst/>
              <a:highlight>
                <a:srgbClr val="FFFFFF"/>
              </a:highlight>
              <a:latin typeface="Noto Sans Symbols"/>
              <a:ea typeface="Noto Sans Symbols"/>
              <a:cs typeface="Noto Sans Symbols"/>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572789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299953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86850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solidFill>
                <a:srgbClr val="000000"/>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806674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2341110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ourier New" panose="02070309020205020404" pitchFamily="49" charset="0"/>
              <a:ea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540721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2285076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214460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3062705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1/21/23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WLAN troubleshooting</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Jorael Jamison – CSIA 330 Wireless security</a:t>
            </a:r>
          </a:p>
        </p:txBody>
      </p:sp>
      <p:pic>
        <p:nvPicPr>
          <p:cNvPr id="10" name="Picture 9" descr="Icon&#10;&#10;Description automatically generated">
            <a:extLst>
              <a:ext uri="{FF2B5EF4-FFF2-40B4-BE49-F238E27FC236}">
                <a16:creationId xmlns:a16="http://schemas.microsoft.com/office/drawing/2014/main" id="{2C4B17C1-F0A7-D9EE-0DEF-40D0C0F0F021}"/>
              </a:ext>
            </a:extLst>
          </p:cNvPr>
          <p:cNvPicPr>
            <a:picLocks noChangeAspect="1"/>
          </p:cNvPicPr>
          <p:nvPr/>
        </p:nvPicPr>
        <p:blipFill>
          <a:blip r:embed="rId4"/>
          <a:stretch>
            <a:fillRect/>
          </a:stretch>
        </p:blipFill>
        <p:spPr>
          <a:xfrm>
            <a:off x="3235990" y="746016"/>
            <a:ext cx="5715000" cy="3619500"/>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Solving the problem best practices</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581025" y="2231480"/>
            <a:ext cx="5422900" cy="3625353"/>
          </a:xfrm>
        </p:spPr>
      </p:pic>
      <p:sp>
        <p:nvSpPr>
          <p:cNvPr id="6" name="TextBox 5">
            <a:extLst>
              <a:ext uri="{FF2B5EF4-FFF2-40B4-BE49-F238E27FC236}">
                <a16:creationId xmlns:a16="http://schemas.microsoft.com/office/drawing/2014/main" id="{A3029E5E-6F11-1196-DC2C-9E542E1DAA0F}"/>
              </a:ext>
            </a:extLst>
          </p:cNvPr>
          <p:cNvSpPr txBox="1"/>
          <p:nvPr/>
        </p:nvSpPr>
        <p:spPr>
          <a:xfrm>
            <a:off x="6003925" y="2167036"/>
            <a:ext cx="6099716" cy="4625241"/>
          </a:xfrm>
          <a:prstGeom prst="rect">
            <a:avLst/>
          </a:prstGeom>
          <a:noFill/>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sz="2000" dirty="0">
                <a:solidFill>
                  <a:srgbClr val="000000"/>
                </a:solidFill>
                <a:effectLst/>
                <a:latin typeface="Noto Sans Symbols"/>
                <a:ea typeface="Noto Sans Symbols"/>
                <a:cs typeface="Noto Sans Symbols"/>
              </a:rPr>
              <a:t>Identify the issues.</a:t>
            </a:r>
          </a:p>
          <a:p>
            <a:pPr marL="800100" lvl="1" indent="-342900">
              <a:lnSpc>
                <a:spcPct val="107000"/>
              </a:lnSpc>
              <a:buFont typeface="Arial" panose="020B0604020202020204" pitchFamily="34" charset="0"/>
              <a:buChar char="●"/>
            </a:pPr>
            <a:r>
              <a:rPr lang="en-US" sz="2000" dirty="0">
                <a:solidFill>
                  <a:srgbClr val="000000"/>
                </a:solidFill>
                <a:latin typeface="Noto Sans Symbols"/>
                <a:ea typeface="Noto Sans Symbols"/>
                <a:cs typeface="Noto Sans Symbols"/>
              </a:rPr>
              <a:t>Ask questions and collect information to determine if a problem actually exists.</a:t>
            </a:r>
            <a:endParaRPr lang="en-US" sz="2000" dirty="0">
              <a:solidFill>
                <a:srgbClr val="000000"/>
              </a:solidFill>
              <a:effectLst/>
              <a:latin typeface="Noto Sans Symbols"/>
              <a:ea typeface="Noto Sans Symbols"/>
              <a:cs typeface="Noto Sans Symbols"/>
            </a:endParaRPr>
          </a:p>
          <a:p>
            <a:pPr marL="342900" indent="-342900">
              <a:lnSpc>
                <a:spcPct val="107000"/>
              </a:lnSpc>
              <a:buFont typeface="Arial" panose="020B0604020202020204" pitchFamily="34" charset="0"/>
              <a:buChar char="●"/>
            </a:pPr>
            <a:r>
              <a:rPr lang="en-US" sz="2000" dirty="0">
                <a:solidFill>
                  <a:srgbClr val="000000"/>
                </a:solidFill>
                <a:effectLst/>
                <a:latin typeface="Noto Sans Symbols"/>
                <a:ea typeface="Noto Sans Symbols"/>
                <a:cs typeface="Noto Sans Symbols"/>
              </a:rPr>
              <a:t>Re-create the problem.</a:t>
            </a:r>
          </a:p>
          <a:p>
            <a:pPr marL="800100" lvl="1" indent="-342900">
              <a:lnSpc>
                <a:spcPct val="107000"/>
              </a:lnSpc>
              <a:buFont typeface="Arial" panose="020B0604020202020204" pitchFamily="34" charset="0"/>
              <a:buChar char="●"/>
            </a:pPr>
            <a:r>
              <a:rPr lang="en-US" sz="2000" dirty="0">
                <a:solidFill>
                  <a:srgbClr val="000000"/>
                </a:solidFill>
                <a:latin typeface="Noto Sans Symbols"/>
                <a:ea typeface="Noto Sans Symbols"/>
                <a:cs typeface="Noto Sans Symbols"/>
              </a:rPr>
              <a:t>Duplication allows you to collect more information to diagnose the problem.</a:t>
            </a:r>
            <a:endParaRPr lang="en-US" sz="2000" dirty="0">
              <a:effectLst/>
              <a:latin typeface="Noto Sans Symbols"/>
              <a:ea typeface="Noto Sans Symbols"/>
              <a:cs typeface="Noto Sans Symbols"/>
            </a:endParaRPr>
          </a:p>
          <a:p>
            <a:pPr marL="342900" indent="-342900">
              <a:lnSpc>
                <a:spcPct val="107000"/>
              </a:lnSpc>
              <a:buFont typeface="Arial" panose="020B0604020202020204" pitchFamily="34" charset="0"/>
              <a:buChar char="●"/>
            </a:pPr>
            <a:r>
              <a:rPr lang="en-US" sz="2000" dirty="0">
                <a:solidFill>
                  <a:srgbClr val="000000"/>
                </a:solidFill>
                <a:effectLst/>
                <a:latin typeface="Noto Sans Symbols"/>
                <a:ea typeface="Noto Sans Symbols"/>
                <a:cs typeface="Noto Sans Symbols"/>
              </a:rPr>
              <a:t>Locate and isolate the cause.</a:t>
            </a:r>
            <a:endParaRPr lang="en-US" sz="2000" dirty="0">
              <a:effectLst/>
              <a:latin typeface="Noto Sans Symbols"/>
              <a:ea typeface="Noto Sans Symbols"/>
              <a:cs typeface="Noto Sans Symbols"/>
            </a:endParaRPr>
          </a:p>
          <a:p>
            <a:pPr marL="342900" indent="-342900">
              <a:lnSpc>
                <a:spcPct val="107000"/>
              </a:lnSpc>
              <a:buFont typeface="Arial" panose="020B0604020202020204" pitchFamily="34" charset="0"/>
              <a:buChar char="●"/>
            </a:pPr>
            <a:r>
              <a:rPr lang="en-US" sz="2000" dirty="0">
                <a:solidFill>
                  <a:srgbClr val="000000"/>
                </a:solidFill>
                <a:effectLst/>
                <a:latin typeface="Noto Sans Symbols"/>
                <a:ea typeface="Noto Sans Symbols"/>
                <a:cs typeface="Noto Sans Symbols"/>
              </a:rPr>
              <a:t>Solve the problem.</a:t>
            </a:r>
            <a:endParaRPr lang="en-US" sz="2000" dirty="0">
              <a:effectLst/>
              <a:latin typeface="Noto Sans Symbols"/>
              <a:ea typeface="Noto Sans Symbols"/>
              <a:cs typeface="Noto Sans Symbols"/>
            </a:endParaRPr>
          </a:p>
          <a:p>
            <a:pPr marL="342900" indent="-342900">
              <a:lnSpc>
                <a:spcPct val="107000"/>
              </a:lnSpc>
              <a:buFont typeface="Arial" panose="020B0604020202020204" pitchFamily="34" charset="0"/>
              <a:buChar char="●"/>
            </a:pPr>
            <a:r>
              <a:rPr lang="en-US" sz="2000" dirty="0">
                <a:solidFill>
                  <a:srgbClr val="000000"/>
                </a:solidFill>
                <a:effectLst/>
                <a:latin typeface="Noto Sans Symbols"/>
                <a:ea typeface="Noto Sans Symbols"/>
                <a:cs typeface="Noto Sans Symbols"/>
              </a:rPr>
              <a:t>Test to verify the problem is solved.</a:t>
            </a:r>
            <a:endParaRPr lang="en-US" sz="2000" dirty="0">
              <a:effectLst/>
              <a:latin typeface="Noto Sans Symbols"/>
              <a:ea typeface="Noto Sans Symbols"/>
              <a:cs typeface="Noto Sans Symbols"/>
            </a:endParaRPr>
          </a:p>
          <a:p>
            <a:pPr marL="342900" indent="-342900">
              <a:lnSpc>
                <a:spcPct val="107000"/>
              </a:lnSpc>
              <a:buFont typeface="Arial" panose="020B0604020202020204" pitchFamily="34" charset="0"/>
              <a:buChar char="●"/>
            </a:pPr>
            <a:r>
              <a:rPr lang="en-US" sz="2000" dirty="0">
                <a:solidFill>
                  <a:srgbClr val="000000"/>
                </a:solidFill>
                <a:effectLst/>
                <a:latin typeface="Noto Sans Symbols"/>
                <a:ea typeface="Noto Sans Symbols"/>
                <a:cs typeface="Noto Sans Symbols"/>
              </a:rPr>
              <a:t>Document the problem and the solution.</a:t>
            </a:r>
          </a:p>
          <a:p>
            <a:pPr marL="800100" lvl="1" indent="-342900">
              <a:lnSpc>
                <a:spcPct val="107000"/>
              </a:lnSpc>
              <a:buFont typeface="Arial" panose="020B0604020202020204" pitchFamily="34" charset="0"/>
              <a:buChar char="●"/>
            </a:pPr>
            <a:r>
              <a:rPr lang="en-US" sz="2000" dirty="0">
                <a:solidFill>
                  <a:srgbClr val="000000"/>
                </a:solidFill>
                <a:effectLst/>
                <a:latin typeface="Noto Sans Symbols"/>
                <a:ea typeface="Noto Sans Symbols"/>
                <a:cs typeface="Noto Sans Symbols"/>
              </a:rPr>
              <a:t>Best Practice</a:t>
            </a:r>
            <a:r>
              <a:rPr lang="en-US" sz="2000" dirty="0">
                <a:solidFill>
                  <a:srgbClr val="000000"/>
                </a:solidFill>
                <a:latin typeface="Noto Sans Symbols"/>
                <a:ea typeface="Noto Sans Symbols"/>
                <a:cs typeface="Noto Sans Symbols"/>
              </a:rPr>
              <a:t>: Document all problems, diagnostics, and resolutions.</a:t>
            </a:r>
            <a:endParaRPr lang="en-US" sz="2000" dirty="0">
              <a:effectLst/>
              <a:latin typeface="Noto Sans Symbols"/>
              <a:ea typeface="Noto Sans Symbols"/>
              <a:cs typeface="Noto Sans Symbols"/>
            </a:endParaRPr>
          </a:p>
          <a:p>
            <a:pPr marL="342900" indent="-342900">
              <a:lnSpc>
                <a:spcPct val="107000"/>
              </a:lnSpc>
              <a:buFont typeface="Arial" panose="020B0604020202020204" pitchFamily="34" charset="0"/>
              <a:buChar char="●"/>
            </a:pPr>
            <a:r>
              <a:rPr lang="en-US" sz="2000" dirty="0">
                <a:solidFill>
                  <a:srgbClr val="000000"/>
                </a:solidFill>
                <a:effectLst/>
                <a:latin typeface="Noto Sans Symbols"/>
                <a:ea typeface="Noto Sans Symbols"/>
                <a:cs typeface="Noto Sans Symbols"/>
              </a:rPr>
              <a:t>Provide feedback.</a:t>
            </a:r>
            <a:endParaRPr lang="en-US" sz="2000" dirty="0">
              <a:effectLst/>
              <a:latin typeface="Noto Sans Symbols"/>
              <a:ea typeface="Noto Sans Symbols"/>
              <a:cs typeface="Noto Sans Symbols"/>
            </a:endParaRPr>
          </a:p>
          <a:p>
            <a:pPr marR="0" lvl="0">
              <a:lnSpc>
                <a:spcPct val="107000"/>
              </a:lnSpc>
              <a:spcBef>
                <a:spcPts val="0"/>
              </a:spcBef>
              <a:spcAft>
                <a:spcPts val="0"/>
              </a:spcAft>
            </a:pPr>
            <a:endParaRPr lang="en-US" sz="1400" dirty="0">
              <a:effectLst/>
              <a:latin typeface="Noto Sans Symbols"/>
              <a:ea typeface="Noto Sans Symbols"/>
              <a:cs typeface="Noto Sans Symbols"/>
            </a:endParaRPr>
          </a:p>
        </p:txBody>
      </p:sp>
    </p:spTree>
    <p:extLst>
      <p:ext uri="{BB962C8B-B14F-4D97-AF65-F5344CB8AC3E}">
        <p14:creationId xmlns:p14="http://schemas.microsoft.com/office/powerpoint/2010/main" val="1861351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Tenet #2 Troubleshooting the </a:t>
            </a:r>
            <a:r>
              <a:rPr lang="en-US" dirty="0" err="1"/>
              <a:t>osi</a:t>
            </a:r>
            <a:r>
              <a:rPr lang="en-US" dirty="0"/>
              <a:t> model</a:t>
            </a:r>
            <a:br>
              <a:rPr lang="en-US" dirty="0"/>
            </a:br>
            <a:r>
              <a:rPr lang="en-US" dirty="0"/>
              <a:t>Tenet #5 The </a:t>
            </a:r>
            <a:r>
              <a:rPr lang="en-US" dirty="0" err="1"/>
              <a:t>wlan</a:t>
            </a:r>
            <a:r>
              <a:rPr lang="en-US" dirty="0"/>
              <a:t> will always get the blame</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581025" y="2231480"/>
            <a:ext cx="5422900" cy="3625353"/>
          </a:xfrm>
        </p:spPr>
      </p:pic>
      <p:sp>
        <p:nvSpPr>
          <p:cNvPr id="6" name="TextBox 5">
            <a:extLst>
              <a:ext uri="{FF2B5EF4-FFF2-40B4-BE49-F238E27FC236}">
                <a16:creationId xmlns:a16="http://schemas.microsoft.com/office/drawing/2014/main" id="{A3029E5E-6F11-1196-DC2C-9E542E1DAA0F}"/>
              </a:ext>
            </a:extLst>
          </p:cNvPr>
          <p:cNvSpPr txBox="1"/>
          <p:nvPr/>
        </p:nvSpPr>
        <p:spPr>
          <a:xfrm>
            <a:off x="6003925" y="1970007"/>
            <a:ext cx="6099716" cy="4726679"/>
          </a:xfrm>
          <a:prstGeom prst="rect">
            <a:avLst/>
          </a:prstGeom>
          <a:noFill/>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dirty="0">
                <a:solidFill>
                  <a:srgbClr val="000000"/>
                </a:solidFill>
                <a:effectLst/>
                <a:latin typeface="Noto Sans Symbols"/>
                <a:ea typeface="Noto Sans Symbols"/>
                <a:cs typeface="Noto Sans Symbols"/>
              </a:rPr>
              <a:t>Use a bottom-up approach when investigating the problem.</a:t>
            </a:r>
          </a:p>
          <a:p>
            <a:pPr marL="342900" marR="0" lvl="0" indent="-342900">
              <a:lnSpc>
                <a:spcPct val="107000"/>
              </a:lnSpc>
              <a:spcBef>
                <a:spcPts val="0"/>
              </a:spcBef>
              <a:spcAft>
                <a:spcPts val="0"/>
              </a:spcAft>
              <a:buFont typeface="Arial" panose="020B0604020202020204" pitchFamily="34" charset="0"/>
              <a:buChar char="●"/>
            </a:pPr>
            <a:r>
              <a:rPr lang="en-US" dirty="0">
                <a:solidFill>
                  <a:srgbClr val="000000"/>
                </a:solidFill>
                <a:effectLst/>
                <a:latin typeface="Noto Sans Symbols"/>
                <a:ea typeface="Noto Sans Symbols"/>
                <a:cs typeface="Noto Sans Symbols"/>
              </a:rPr>
              <a:t>802.11 wireless networks and 802.3 wired </a:t>
            </a:r>
            <a:r>
              <a:rPr lang="en-US" dirty="0">
                <a:solidFill>
                  <a:srgbClr val="000000"/>
                </a:solidFill>
                <a:latin typeface="Noto Sans Symbols"/>
                <a:ea typeface="Noto Sans Symbols"/>
                <a:cs typeface="Noto Sans Symbols"/>
              </a:rPr>
              <a:t>ethernet networks all reside and operate within Layers 1 and 2.</a:t>
            </a:r>
          </a:p>
          <a:p>
            <a:pPr marL="342900" marR="0" lvl="0" indent="-342900">
              <a:lnSpc>
                <a:spcPct val="107000"/>
              </a:lnSpc>
              <a:spcBef>
                <a:spcPts val="0"/>
              </a:spcBef>
              <a:spcAft>
                <a:spcPts val="0"/>
              </a:spcAft>
              <a:buFont typeface="Arial" panose="020B0604020202020204" pitchFamily="34" charset="0"/>
              <a:buChar char="●"/>
            </a:pPr>
            <a:r>
              <a:rPr lang="en-US" dirty="0">
                <a:solidFill>
                  <a:srgbClr val="000000"/>
                </a:solidFill>
                <a:effectLst/>
                <a:latin typeface="Noto Sans Symbols"/>
                <a:ea typeface="Noto Sans Symbols"/>
                <a:cs typeface="Noto Sans Symbols"/>
              </a:rPr>
              <a:t>Most common </a:t>
            </a:r>
            <a:r>
              <a:rPr lang="en-US" dirty="0">
                <a:solidFill>
                  <a:srgbClr val="000000"/>
                </a:solidFill>
                <a:latin typeface="Noto Sans Symbols"/>
                <a:ea typeface="Noto Sans Symbols"/>
                <a:cs typeface="Noto Sans Symbols"/>
              </a:rPr>
              <a:t>connectivity issues can be solved within these two layers.</a:t>
            </a:r>
          </a:p>
          <a:p>
            <a:pPr marL="342900" marR="0" lvl="0" indent="-342900">
              <a:lnSpc>
                <a:spcPct val="107000"/>
              </a:lnSpc>
              <a:spcBef>
                <a:spcPts val="0"/>
              </a:spcBef>
              <a:spcAft>
                <a:spcPts val="0"/>
              </a:spcAft>
              <a:buFont typeface="Arial" panose="020B0604020202020204" pitchFamily="34" charset="0"/>
              <a:buChar char="●"/>
            </a:pPr>
            <a:r>
              <a:rPr lang="en-US" dirty="0">
                <a:solidFill>
                  <a:srgbClr val="000000"/>
                </a:solidFill>
                <a:effectLst/>
                <a:latin typeface="Noto Sans Symbols"/>
                <a:ea typeface="Noto Sans Symbols"/>
                <a:cs typeface="Noto Sans Symbols"/>
              </a:rPr>
              <a:t>If Layer 1 and 2 are ruled out than the problem is not Wi-Fi related.</a:t>
            </a:r>
          </a:p>
          <a:p>
            <a:pPr marL="342900" marR="0" lvl="0" indent="-342900">
              <a:lnSpc>
                <a:spcPct val="107000"/>
              </a:lnSpc>
              <a:spcBef>
                <a:spcPts val="0"/>
              </a:spcBef>
              <a:spcAft>
                <a:spcPts val="0"/>
              </a:spcAft>
              <a:buFont typeface="Arial" panose="020B0604020202020204" pitchFamily="34" charset="0"/>
              <a:buChar char="●"/>
            </a:pPr>
            <a:r>
              <a:rPr lang="en-US" dirty="0">
                <a:solidFill>
                  <a:srgbClr val="000000"/>
                </a:solidFill>
                <a:latin typeface="Noto Sans Symbols"/>
                <a:ea typeface="Noto Sans Symbols"/>
                <a:cs typeface="Noto Sans Symbols"/>
              </a:rPr>
              <a:t>Tenet #5 (WLAN will always get the blame):</a:t>
            </a:r>
          </a:p>
          <a:p>
            <a:pPr marL="800100" lvl="1" indent="-342900">
              <a:lnSpc>
                <a:spcPct val="107000"/>
              </a:lnSpc>
              <a:buFont typeface="Arial" panose="020B0604020202020204" pitchFamily="34" charset="0"/>
              <a:buChar char="●"/>
            </a:pPr>
            <a:r>
              <a:rPr lang="en-US" dirty="0">
                <a:solidFill>
                  <a:srgbClr val="000000"/>
                </a:solidFill>
                <a:latin typeface="Noto Sans Symbols"/>
                <a:ea typeface="Noto Sans Symbols"/>
                <a:cs typeface="Noto Sans Symbols"/>
              </a:rPr>
              <a:t>Wi-Fi will be blamed for problems that have nothing to do with the Wi-Fi network, which is why troubleshooting up the OSI model is important to eliminate Wi-Fi as the culprit. </a:t>
            </a:r>
          </a:p>
          <a:p>
            <a:pPr marL="800100" lvl="1" indent="-342900">
              <a:lnSpc>
                <a:spcPct val="107000"/>
              </a:lnSpc>
              <a:buFont typeface="Arial" panose="020B0604020202020204" pitchFamily="34" charset="0"/>
              <a:buChar char="●"/>
            </a:pPr>
            <a:r>
              <a:rPr lang="en-US" dirty="0">
                <a:solidFill>
                  <a:srgbClr val="000000"/>
                </a:solidFill>
                <a:effectLst/>
                <a:latin typeface="Noto Sans Symbols"/>
                <a:ea typeface="Noto Sans Symbols"/>
                <a:cs typeface="Noto Sans Symbols"/>
              </a:rPr>
              <a:t>Wi-Fi issues only exist within Layers 1 an</a:t>
            </a:r>
            <a:r>
              <a:rPr lang="en-US" dirty="0">
                <a:solidFill>
                  <a:srgbClr val="000000"/>
                </a:solidFill>
                <a:latin typeface="Noto Sans Symbols"/>
                <a:ea typeface="Noto Sans Symbols"/>
                <a:cs typeface="Noto Sans Symbols"/>
              </a:rPr>
              <a:t>d 2. </a:t>
            </a:r>
          </a:p>
          <a:p>
            <a:pPr marL="800100" lvl="1" indent="-342900">
              <a:lnSpc>
                <a:spcPct val="107000"/>
              </a:lnSpc>
              <a:buFont typeface="Arial" panose="020B0604020202020204" pitchFamily="34" charset="0"/>
              <a:buChar char="●"/>
            </a:pPr>
            <a:r>
              <a:rPr lang="en-US" dirty="0">
                <a:solidFill>
                  <a:srgbClr val="000000"/>
                </a:solidFill>
                <a:effectLst/>
                <a:latin typeface="Noto Sans Symbols"/>
                <a:ea typeface="Noto Sans Symbols"/>
                <a:cs typeface="Noto Sans Symbols"/>
              </a:rPr>
              <a:t>Clients cann</a:t>
            </a:r>
            <a:r>
              <a:rPr lang="en-US" dirty="0">
                <a:solidFill>
                  <a:srgbClr val="000000"/>
                </a:solidFill>
                <a:latin typeface="Noto Sans Symbols"/>
                <a:ea typeface="Noto Sans Symbols"/>
                <a:cs typeface="Noto Sans Symbols"/>
              </a:rPr>
              <a:t>ot comprehend issues outside of being able to connect to the Wi-Fi. Be patient. </a:t>
            </a:r>
            <a:endParaRPr lang="en-US" dirty="0">
              <a:effectLst/>
              <a:latin typeface="Noto Sans Symbols"/>
              <a:ea typeface="Noto Sans Symbols"/>
              <a:cs typeface="Noto Sans Symbols"/>
            </a:endParaRPr>
          </a:p>
          <a:p>
            <a:pPr marR="0" lvl="0">
              <a:lnSpc>
                <a:spcPct val="107000"/>
              </a:lnSpc>
              <a:spcBef>
                <a:spcPts val="0"/>
              </a:spcBef>
              <a:spcAft>
                <a:spcPts val="0"/>
              </a:spcAft>
            </a:pPr>
            <a:endParaRPr lang="en-US" sz="1200" dirty="0">
              <a:effectLst/>
              <a:latin typeface="Noto Sans Symbols"/>
              <a:ea typeface="Noto Sans Symbols"/>
              <a:cs typeface="Noto Sans Symbols"/>
            </a:endParaRPr>
          </a:p>
        </p:txBody>
      </p:sp>
    </p:spTree>
    <p:extLst>
      <p:ext uri="{BB962C8B-B14F-4D97-AF65-F5344CB8AC3E}">
        <p14:creationId xmlns:p14="http://schemas.microsoft.com/office/powerpoint/2010/main" val="1499576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Troubleshooting layer 1</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581025" y="2231480"/>
            <a:ext cx="5422900" cy="3625353"/>
          </a:xfrm>
        </p:spPr>
      </p:pic>
      <p:sp>
        <p:nvSpPr>
          <p:cNvPr id="6" name="TextBox 5">
            <a:extLst>
              <a:ext uri="{FF2B5EF4-FFF2-40B4-BE49-F238E27FC236}">
                <a16:creationId xmlns:a16="http://schemas.microsoft.com/office/drawing/2014/main" id="{A3029E5E-6F11-1196-DC2C-9E542E1DAA0F}"/>
              </a:ext>
            </a:extLst>
          </p:cNvPr>
          <p:cNvSpPr txBox="1"/>
          <p:nvPr/>
        </p:nvSpPr>
        <p:spPr>
          <a:xfrm>
            <a:off x="6003925" y="2231480"/>
            <a:ext cx="6099716" cy="3915624"/>
          </a:xfrm>
          <a:prstGeom prst="rect">
            <a:avLst/>
          </a:prstGeom>
          <a:noFill/>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sz="2000" dirty="0">
                <a:solidFill>
                  <a:srgbClr val="000000"/>
                </a:solidFill>
                <a:effectLst/>
                <a:latin typeface=""/>
                <a:ea typeface="Noto Sans Symbols"/>
                <a:cs typeface="Noto Nastaliq Urdu" panose="020B0502040504020204" pitchFamily="34" charset="-78"/>
              </a:rPr>
              <a:t>Non-powered access points.</a:t>
            </a:r>
            <a:endParaRPr lang="en-US" dirty="0">
              <a:effectLst/>
              <a:latin typeface=""/>
              <a:ea typeface="Noto Sans Symbols"/>
              <a:cs typeface="Noto Nastaliq Urdu" panose="020B0502040504020204" pitchFamily="34" charset="-78"/>
            </a:endParaRPr>
          </a:p>
          <a:p>
            <a:pPr marL="742950" marR="0" lvl="1" indent="-285750">
              <a:lnSpc>
                <a:spcPct val="107000"/>
              </a:lnSpc>
              <a:spcBef>
                <a:spcPts val="0"/>
              </a:spcBef>
              <a:spcAft>
                <a:spcPts val="0"/>
              </a:spcAft>
              <a:buFont typeface="Courier New" panose="02070309020205020404" pitchFamily="49" charset="0"/>
              <a:buChar char="o"/>
            </a:pPr>
            <a:r>
              <a:rPr lang="en-US" sz="2000" dirty="0">
                <a:solidFill>
                  <a:srgbClr val="000000"/>
                </a:solidFill>
                <a:effectLst/>
                <a:latin typeface=""/>
                <a:ea typeface="Courier New" panose="02070309020205020404" pitchFamily="49" charset="0"/>
                <a:cs typeface="Noto Nastaliq Urdu" panose="020B0502040504020204" pitchFamily="34" charset="-78"/>
              </a:rPr>
              <a:t>Root cause of connectivity or performance issues.</a:t>
            </a:r>
            <a:endParaRPr lang="en-US" dirty="0">
              <a:effectLst/>
              <a:latin typeface=""/>
              <a:ea typeface="Courier New" panose="02070309020205020404" pitchFamily="49" charset="0"/>
              <a:cs typeface="Noto Nastaliq Urdu" panose="020B0502040504020204" pitchFamily="34" charset="-78"/>
            </a:endParaRPr>
          </a:p>
          <a:p>
            <a:pPr marL="342900" marR="0" lvl="0" indent="-342900">
              <a:lnSpc>
                <a:spcPct val="107000"/>
              </a:lnSpc>
              <a:spcBef>
                <a:spcPts val="0"/>
              </a:spcBef>
              <a:spcAft>
                <a:spcPts val="0"/>
              </a:spcAft>
              <a:buFont typeface="Arial" panose="020B0604020202020204" pitchFamily="34" charset="0"/>
              <a:buChar char="●"/>
            </a:pPr>
            <a:r>
              <a:rPr lang="en-US" sz="2000" dirty="0">
                <a:solidFill>
                  <a:srgbClr val="000000"/>
                </a:solidFill>
                <a:effectLst/>
                <a:latin typeface=""/>
                <a:ea typeface="Noto Sans Symbols"/>
                <a:cs typeface="Noto Nastaliq Urdu" panose="020B0502040504020204" pitchFamily="34" charset="-78"/>
              </a:rPr>
              <a:t>Disruption of RF Signal and interference</a:t>
            </a:r>
            <a:endParaRPr lang="en-US" dirty="0">
              <a:effectLst/>
              <a:latin typeface=""/>
              <a:ea typeface="Noto Sans Symbols"/>
              <a:cs typeface="Noto Nastaliq Urdu" panose="020B0502040504020204" pitchFamily="34" charset="-78"/>
            </a:endParaRPr>
          </a:p>
          <a:p>
            <a:pPr marL="742950" marR="0" lvl="1" indent="-285750">
              <a:lnSpc>
                <a:spcPct val="107000"/>
              </a:lnSpc>
              <a:spcBef>
                <a:spcPts val="0"/>
              </a:spcBef>
              <a:spcAft>
                <a:spcPts val="0"/>
              </a:spcAft>
              <a:buFont typeface="Courier New" panose="02070309020205020404" pitchFamily="49" charset="0"/>
              <a:buChar char="o"/>
            </a:pPr>
            <a:r>
              <a:rPr lang="en-US" sz="2000" dirty="0">
                <a:solidFill>
                  <a:srgbClr val="000000"/>
                </a:solidFill>
                <a:effectLst/>
                <a:latin typeface=""/>
                <a:ea typeface="Courier New" panose="02070309020205020404" pitchFamily="49" charset="0"/>
                <a:cs typeface="Noto Nastaliq Urdu" panose="020B0502040504020204" pitchFamily="34" charset="-78"/>
              </a:rPr>
              <a:t>Cause of performance and coverage issues of your WLAN.</a:t>
            </a:r>
            <a:endParaRPr lang="en-US" dirty="0">
              <a:effectLst/>
              <a:latin typeface=""/>
              <a:ea typeface="Courier New" panose="02070309020205020404" pitchFamily="49" charset="0"/>
              <a:cs typeface="Noto Nastaliq Urdu" panose="020B0502040504020204" pitchFamily="34" charset="-78"/>
            </a:endParaRPr>
          </a:p>
          <a:p>
            <a:pPr marL="342900" marR="0" lvl="0" indent="-342900">
              <a:lnSpc>
                <a:spcPct val="107000"/>
              </a:lnSpc>
              <a:spcBef>
                <a:spcPts val="0"/>
              </a:spcBef>
              <a:spcAft>
                <a:spcPts val="0"/>
              </a:spcAft>
              <a:buFont typeface="Arial" panose="020B0604020202020204" pitchFamily="34" charset="0"/>
              <a:buChar char="●"/>
            </a:pPr>
            <a:r>
              <a:rPr lang="en-US" sz="2000" dirty="0">
                <a:solidFill>
                  <a:srgbClr val="000000"/>
                </a:solidFill>
                <a:effectLst/>
                <a:latin typeface=""/>
                <a:ea typeface="Noto Sans Symbols"/>
                <a:cs typeface="Noto Nastaliq Urdu" panose="020B0502040504020204" pitchFamily="34" charset="-78"/>
              </a:rPr>
              <a:t>Inadequate WLAN coverage, capacity, and performance.</a:t>
            </a:r>
            <a:endParaRPr lang="en-US" dirty="0">
              <a:effectLst/>
              <a:latin typeface=""/>
              <a:ea typeface="Noto Sans Symbols"/>
              <a:cs typeface="Noto Nastaliq Urdu" panose="020B0502040504020204" pitchFamily="34" charset="-78"/>
            </a:endParaRPr>
          </a:p>
          <a:p>
            <a:pPr marL="742950" marR="0" lvl="1" indent="-285750">
              <a:lnSpc>
                <a:spcPct val="107000"/>
              </a:lnSpc>
              <a:spcBef>
                <a:spcPts val="0"/>
              </a:spcBef>
              <a:spcAft>
                <a:spcPts val="0"/>
              </a:spcAft>
              <a:buFont typeface="Courier New" panose="02070309020205020404" pitchFamily="49" charset="0"/>
              <a:buChar char="o"/>
            </a:pPr>
            <a:r>
              <a:rPr lang="en-US" sz="2000" dirty="0">
                <a:solidFill>
                  <a:srgbClr val="000000"/>
                </a:solidFill>
                <a:effectLst/>
                <a:latin typeface=""/>
                <a:ea typeface="Courier New" panose="02070309020205020404" pitchFamily="49" charset="0"/>
                <a:cs typeface="Noto Nastaliq Urdu" panose="020B0502040504020204" pitchFamily="34" charset="-78"/>
              </a:rPr>
              <a:t>Result of poor WLAN design.</a:t>
            </a:r>
            <a:endParaRPr lang="en-US" dirty="0">
              <a:effectLst/>
              <a:latin typeface=""/>
              <a:ea typeface="Courier New" panose="02070309020205020404" pitchFamily="49" charset="0"/>
              <a:cs typeface="Noto Nastaliq Urdu" panose="020B0502040504020204" pitchFamily="34" charset="-78"/>
            </a:endParaRPr>
          </a:p>
          <a:p>
            <a:pPr marL="342900" marR="0" lvl="0" indent="-342900">
              <a:lnSpc>
                <a:spcPct val="107000"/>
              </a:lnSpc>
              <a:spcBef>
                <a:spcPts val="0"/>
              </a:spcBef>
              <a:spcAft>
                <a:spcPts val="800"/>
              </a:spcAft>
              <a:buFont typeface="Arial" panose="020B0604020202020204" pitchFamily="34" charset="0"/>
              <a:buChar char="●"/>
            </a:pPr>
            <a:r>
              <a:rPr lang="en-US" sz="2000" dirty="0">
                <a:solidFill>
                  <a:srgbClr val="000000"/>
                </a:solidFill>
                <a:effectLst/>
                <a:latin typeface=""/>
                <a:ea typeface="Noto Sans Symbols"/>
                <a:cs typeface="Noto Nastaliq Urdu" panose="020B0502040504020204" pitchFamily="34" charset="-78"/>
              </a:rPr>
              <a:t>Client driver issues and misconfigured devices. </a:t>
            </a:r>
            <a:endParaRPr lang="en-US" dirty="0">
              <a:effectLst/>
              <a:latin typeface=""/>
              <a:ea typeface="Noto Sans Symbols"/>
              <a:cs typeface="Noto Nastaliq Urdu" panose="020B0502040504020204" pitchFamily="34" charset="-78"/>
            </a:endParaRPr>
          </a:p>
          <a:p>
            <a:pPr marR="0" lvl="0">
              <a:lnSpc>
                <a:spcPct val="107000"/>
              </a:lnSpc>
              <a:spcBef>
                <a:spcPts val="0"/>
              </a:spcBef>
              <a:spcAft>
                <a:spcPts val="0"/>
              </a:spcAft>
            </a:pPr>
            <a:endParaRPr lang="en-US" sz="2800" dirty="0">
              <a:effectLst/>
              <a:latin typeface=""/>
              <a:ea typeface="Noto Sans Symbols"/>
              <a:cs typeface="Noto Nastaliq Urdu" panose="020B0502040504020204" pitchFamily="34" charset="-78"/>
            </a:endParaRPr>
          </a:p>
        </p:txBody>
      </p:sp>
    </p:spTree>
    <p:extLst>
      <p:ext uri="{BB962C8B-B14F-4D97-AF65-F5344CB8AC3E}">
        <p14:creationId xmlns:p14="http://schemas.microsoft.com/office/powerpoint/2010/main" val="2460274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Troubleshooting layer 2</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581025" y="2231480"/>
            <a:ext cx="5422900" cy="3625353"/>
          </a:xfrm>
        </p:spPr>
      </p:pic>
      <p:sp>
        <p:nvSpPr>
          <p:cNvPr id="6" name="TextBox 5">
            <a:extLst>
              <a:ext uri="{FF2B5EF4-FFF2-40B4-BE49-F238E27FC236}">
                <a16:creationId xmlns:a16="http://schemas.microsoft.com/office/drawing/2014/main" id="{A3029E5E-6F11-1196-DC2C-9E542E1DAA0F}"/>
              </a:ext>
            </a:extLst>
          </p:cNvPr>
          <p:cNvSpPr txBox="1"/>
          <p:nvPr/>
        </p:nvSpPr>
        <p:spPr>
          <a:xfrm>
            <a:off x="6003925" y="2231480"/>
            <a:ext cx="6099716" cy="4424737"/>
          </a:xfrm>
          <a:prstGeom prst="rect">
            <a:avLst/>
          </a:prstGeom>
          <a:noFill/>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sz="2400" dirty="0">
                <a:solidFill>
                  <a:srgbClr val="000000"/>
                </a:solidFill>
                <a:effectLst/>
                <a:latin typeface="Noto Sans Symbols"/>
                <a:ea typeface="Noto Sans Symbols"/>
                <a:cs typeface="Noto Sans Symbols"/>
              </a:rPr>
              <a:t>Excessive retransmissions:</a:t>
            </a:r>
          </a:p>
          <a:p>
            <a:pPr marL="800100" lvl="1" indent="-342900">
              <a:lnSpc>
                <a:spcPct val="107000"/>
              </a:lnSpc>
              <a:buFont typeface="Arial" panose="020B0604020202020204" pitchFamily="34" charset="0"/>
              <a:buChar char="●"/>
            </a:pPr>
            <a:r>
              <a:rPr lang="en-US" sz="2000" dirty="0">
                <a:solidFill>
                  <a:srgbClr val="000000"/>
                </a:solidFill>
                <a:latin typeface="Noto Sans Symbols"/>
                <a:ea typeface="Noto Sans Symbols"/>
                <a:cs typeface="Noto Sans Symbols"/>
              </a:rPr>
              <a:t>Increase airtime consumption causing traffic to be delayed and inconsistent.</a:t>
            </a:r>
          </a:p>
          <a:p>
            <a:pPr marL="800100" lvl="1" indent="-342900">
              <a:lnSpc>
                <a:spcPct val="107000"/>
              </a:lnSpc>
              <a:buFont typeface="Arial" panose="020B0604020202020204" pitchFamily="34" charset="0"/>
              <a:buChar char="●"/>
            </a:pPr>
            <a:r>
              <a:rPr lang="en-US" sz="2000" dirty="0">
                <a:solidFill>
                  <a:srgbClr val="000000"/>
                </a:solidFill>
                <a:latin typeface="Noto Sans Symbols"/>
                <a:ea typeface="Noto Sans Symbols"/>
                <a:cs typeface="Noto Sans Symbols"/>
              </a:rPr>
              <a:t>Retransmissions occur due to 802.11 frames not being received due to a collision or the frame being corrupted.</a:t>
            </a:r>
          </a:p>
          <a:p>
            <a:pPr marL="800100" lvl="1" indent="-342900">
              <a:lnSpc>
                <a:spcPct val="107000"/>
              </a:lnSpc>
              <a:buFont typeface="Arial" panose="020B0604020202020204" pitchFamily="34" charset="0"/>
              <a:buChar char="●"/>
            </a:pPr>
            <a:r>
              <a:rPr lang="en-US" sz="2000" dirty="0">
                <a:solidFill>
                  <a:srgbClr val="000000"/>
                </a:solidFill>
                <a:latin typeface="Noto Sans Symbols"/>
                <a:ea typeface="Noto Sans Symbols"/>
                <a:cs typeface="Noto Sans Symbols"/>
              </a:rPr>
              <a:t>RF Interference from non-802.11 transmitters.</a:t>
            </a:r>
          </a:p>
          <a:p>
            <a:pPr marL="800100" lvl="1" indent="-342900">
              <a:lnSpc>
                <a:spcPct val="107000"/>
              </a:lnSpc>
              <a:buFont typeface="Arial" panose="020B0604020202020204" pitchFamily="34" charset="0"/>
              <a:buChar char="●"/>
            </a:pPr>
            <a:r>
              <a:rPr lang="en-US" sz="2000" dirty="0">
                <a:solidFill>
                  <a:srgbClr val="000000"/>
                </a:solidFill>
                <a:latin typeface="Noto Sans Symbols"/>
                <a:ea typeface="Noto Sans Symbols"/>
                <a:cs typeface="Noto Sans Symbols"/>
              </a:rPr>
              <a:t>Be concerning to time-sensitive applications like VoIP.</a:t>
            </a:r>
          </a:p>
          <a:p>
            <a:pPr marL="342900" indent="-342900">
              <a:lnSpc>
                <a:spcPct val="107000"/>
              </a:lnSpc>
              <a:buFont typeface="Arial" panose="020B0604020202020204" pitchFamily="34" charset="0"/>
              <a:buChar char="●"/>
            </a:pPr>
            <a:r>
              <a:rPr lang="en-US" sz="2000" dirty="0">
                <a:solidFill>
                  <a:srgbClr val="000000"/>
                </a:solidFill>
                <a:latin typeface="Noto Sans Symbols"/>
                <a:ea typeface="Noto Sans Symbols"/>
                <a:cs typeface="Noto Sans Symbols"/>
              </a:rPr>
              <a:t>Adjacent Channel Interference:</a:t>
            </a:r>
          </a:p>
          <a:p>
            <a:pPr marL="800100" lvl="1" indent="-342900">
              <a:lnSpc>
                <a:spcPct val="107000"/>
              </a:lnSpc>
              <a:buFont typeface="Arial" panose="020B0604020202020204" pitchFamily="34" charset="0"/>
              <a:buChar char="●"/>
            </a:pPr>
            <a:r>
              <a:rPr lang="en-US" sz="2000" dirty="0">
                <a:solidFill>
                  <a:srgbClr val="000000"/>
                </a:solidFill>
                <a:latin typeface="Noto Sans Symbols"/>
                <a:ea typeface="Noto Sans Symbols"/>
                <a:cs typeface="Noto Sans Symbols"/>
              </a:rPr>
              <a:t>Overlapping frequency space due to improper channel reuse.</a:t>
            </a:r>
          </a:p>
          <a:p>
            <a:pPr marL="800100" lvl="1" indent="-342900">
              <a:lnSpc>
                <a:spcPct val="107000"/>
              </a:lnSpc>
              <a:buFont typeface="Arial" panose="020B0604020202020204" pitchFamily="34" charset="0"/>
              <a:buChar char="●"/>
            </a:pPr>
            <a:endParaRPr lang="en-US" sz="2000" dirty="0">
              <a:solidFill>
                <a:srgbClr val="000000"/>
              </a:solidFill>
              <a:latin typeface="Noto Sans Symbols"/>
              <a:ea typeface="Noto Sans Symbols"/>
              <a:cs typeface="Noto Sans Symbols"/>
            </a:endParaRPr>
          </a:p>
        </p:txBody>
      </p:sp>
    </p:spTree>
    <p:extLst>
      <p:ext uri="{BB962C8B-B14F-4D97-AF65-F5344CB8AC3E}">
        <p14:creationId xmlns:p14="http://schemas.microsoft.com/office/powerpoint/2010/main" val="576765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Tenet #3 – most problems are client-side</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581025" y="2231480"/>
            <a:ext cx="5422900" cy="3625353"/>
          </a:xfrm>
        </p:spPr>
      </p:pic>
      <p:sp>
        <p:nvSpPr>
          <p:cNvPr id="6" name="TextBox 5">
            <a:extLst>
              <a:ext uri="{FF2B5EF4-FFF2-40B4-BE49-F238E27FC236}">
                <a16:creationId xmlns:a16="http://schemas.microsoft.com/office/drawing/2014/main" id="{A3029E5E-6F11-1196-DC2C-9E542E1DAA0F}"/>
              </a:ext>
            </a:extLst>
          </p:cNvPr>
          <p:cNvSpPr txBox="1"/>
          <p:nvPr/>
        </p:nvSpPr>
        <p:spPr>
          <a:xfrm>
            <a:off x="6003925" y="2231480"/>
            <a:ext cx="6099716" cy="3173241"/>
          </a:xfrm>
          <a:prstGeom prst="rect">
            <a:avLst/>
          </a:prstGeom>
          <a:noFill/>
        </p:spPr>
        <p:txBody>
          <a:bodyPr wrap="square">
            <a:spAutoFit/>
          </a:bodyPr>
          <a:lstStyle/>
          <a:p>
            <a:pPr marR="0" lvl="0">
              <a:lnSpc>
                <a:spcPct val="107000"/>
              </a:lnSpc>
              <a:spcBef>
                <a:spcPts val="0"/>
              </a:spcBef>
              <a:spcAft>
                <a:spcPts val="0"/>
              </a:spcAft>
            </a:pPr>
            <a:r>
              <a:rPr lang="en-US" sz="2400" dirty="0">
                <a:solidFill>
                  <a:srgbClr val="000000"/>
                </a:solidFill>
                <a:effectLst/>
                <a:latin typeface="Noto Sans Symbols"/>
                <a:ea typeface="Noto Sans Symbols"/>
                <a:cs typeface="Noto Sans Symbols"/>
              </a:rPr>
              <a:t>Helpful tips to troubleshooting client-side issues:</a:t>
            </a:r>
          </a:p>
          <a:p>
            <a:pPr marL="342900" marR="0" lvl="0" indent="-342900">
              <a:lnSpc>
                <a:spcPct val="107000"/>
              </a:lnSpc>
              <a:spcBef>
                <a:spcPts val="0"/>
              </a:spcBef>
              <a:spcAft>
                <a:spcPts val="0"/>
              </a:spcAft>
              <a:buFont typeface="Arial" panose="020B0604020202020204" pitchFamily="34" charset="0"/>
              <a:buChar char="●"/>
            </a:pPr>
            <a:r>
              <a:rPr lang="en-US" sz="2400" dirty="0">
                <a:solidFill>
                  <a:srgbClr val="000000"/>
                </a:solidFill>
                <a:effectLst/>
                <a:latin typeface="Noto Sans Symbols"/>
                <a:ea typeface="Noto Sans Symbols"/>
                <a:cs typeface="Noto Sans Symbols"/>
              </a:rPr>
              <a:t>Disable and Re-enable the WLAN network adapter.</a:t>
            </a:r>
            <a:endParaRPr lang="en-US" sz="2400" dirty="0">
              <a:solidFill>
                <a:srgbClr val="000000"/>
              </a:solidFill>
              <a:latin typeface="Noto Sans Symbols"/>
              <a:ea typeface="Noto Sans Symbols"/>
              <a:cs typeface="Noto Sans Symbols"/>
            </a:endParaRPr>
          </a:p>
          <a:p>
            <a:pPr marL="342900" marR="0" lvl="0" indent="-342900">
              <a:lnSpc>
                <a:spcPct val="107000"/>
              </a:lnSpc>
              <a:spcBef>
                <a:spcPts val="0"/>
              </a:spcBef>
              <a:spcAft>
                <a:spcPts val="0"/>
              </a:spcAft>
              <a:buFont typeface="Arial" panose="020B0604020202020204" pitchFamily="34" charset="0"/>
              <a:buChar char="●"/>
            </a:pPr>
            <a:r>
              <a:rPr lang="en-US" sz="2400" dirty="0">
                <a:solidFill>
                  <a:srgbClr val="000000"/>
                </a:solidFill>
                <a:latin typeface="Noto Sans Symbols"/>
                <a:ea typeface="Noto Sans Symbols"/>
                <a:cs typeface="Noto Sans Symbols"/>
              </a:rPr>
              <a:t>Firmware and Drivers are up to date.</a:t>
            </a:r>
          </a:p>
          <a:p>
            <a:pPr marL="342900" marR="0" lvl="0" indent="-342900">
              <a:lnSpc>
                <a:spcPct val="107000"/>
              </a:lnSpc>
              <a:spcBef>
                <a:spcPts val="0"/>
              </a:spcBef>
              <a:spcAft>
                <a:spcPts val="0"/>
              </a:spcAft>
              <a:buFont typeface="Arial" panose="020B0604020202020204" pitchFamily="34" charset="0"/>
              <a:buChar char="●"/>
            </a:pPr>
            <a:r>
              <a:rPr lang="en-US" sz="2400" dirty="0">
                <a:solidFill>
                  <a:srgbClr val="000000"/>
                </a:solidFill>
                <a:latin typeface="Noto Sans Symbols"/>
                <a:ea typeface="Noto Sans Symbols"/>
                <a:cs typeface="Noto Sans Symbols"/>
              </a:rPr>
              <a:t>Reconfigure the client configuration profile or connection parameters. </a:t>
            </a:r>
            <a:endParaRPr lang="en-US" sz="2000" dirty="0">
              <a:solidFill>
                <a:srgbClr val="000000"/>
              </a:solidFill>
              <a:latin typeface="Noto Sans Symbols"/>
              <a:ea typeface="Noto Sans Symbols"/>
              <a:cs typeface="Noto Sans Symbols"/>
            </a:endParaRPr>
          </a:p>
          <a:p>
            <a:pPr marL="800100" lvl="1" indent="-342900">
              <a:lnSpc>
                <a:spcPct val="107000"/>
              </a:lnSpc>
              <a:buFont typeface="Arial" panose="020B0604020202020204" pitchFamily="34" charset="0"/>
              <a:buChar char="●"/>
            </a:pPr>
            <a:endParaRPr lang="en-US" sz="2000" dirty="0">
              <a:solidFill>
                <a:srgbClr val="000000"/>
              </a:solidFill>
              <a:latin typeface="Noto Sans Symbols"/>
              <a:ea typeface="Noto Sans Symbols"/>
              <a:cs typeface="Noto Sans Symbols"/>
            </a:endParaRPr>
          </a:p>
        </p:txBody>
      </p:sp>
    </p:spTree>
    <p:extLst>
      <p:ext uri="{BB962C8B-B14F-4D97-AF65-F5344CB8AC3E}">
        <p14:creationId xmlns:p14="http://schemas.microsoft.com/office/powerpoint/2010/main" val="515392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Tenet #4 proper </a:t>
            </a:r>
            <a:r>
              <a:rPr lang="en-US" dirty="0" err="1"/>
              <a:t>wlan</a:t>
            </a:r>
            <a:r>
              <a:rPr lang="en-US" dirty="0"/>
              <a:t> design 7 planning</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1003610" y="2145820"/>
            <a:ext cx="4419290" cy="2954413"/>
          </a:xfrm>
        </p:spPr>
      </p:pic>
      <p:sp>
        <p:nvSpPr>
          <p:cNvPr id="6" name="TextBox 5">
            <a:extLst>
              <a:ext uri="{FF2B5EF4-FFF2-40B4-BE49-F238E27FC236}">
                <a16:creationId xmlns:a16="http://schemas.microsoft.com/office/drawing/2014/main" id="{A3029E5E-6F11-1196-DC2C-9E542E1DAA0F}"/>
              </a:ext>
            </a:extLst>
          </p:cNvPr>
          <p:cNvSpPr txBox="1"/>
          <p:nvPr/>
        </p:nvSpPr>
        <p:spPr>
          <a:xfrm>
            <a:off x="4363106" y="3735463"/>
            <a:ext cx="7457187" cy="2978764"/>
          </a:xfrm>
          <a:prstGeom prst="rect">
            <a:avLst/>
          </a:prstGeom>
          <a:noFill/>
        </p:spPr>
        <p:txBody>
          <a:bodyPr wrap="square">
            <a:spAutoFit/>
          </a:bodyPr>
          <a:lstStyle/>
          <a:p>
            <a:pPr marL="800100" lvl="1" indent="-342900">
              <a:lnSpc>
                <a:spcPct val="107000"/>
              </a:lnSpc>
              <a:buFont typeface="Arial" panose="020B0604020202020204" pitchFamily="34" charset="0"/>
              <a:buChar char="●"/>
            </a:pPr>
            <a:r>
              <a:rPr lang="en-US" sz="1600" dirty="0">
                <a:solidFill>
                  <a:srgbClr val="000000"/>
                </a:solidFill>
                <a:latin typeface="Noto Sans Symbols"/>
                <a:ea typeface="Noto Sans Symbols"/>
                <a:cs typeface="Noto Sans Symbols"/>
              </a:rPr>
              <a:t>Lack of site survey validation result in coverage holes and capacity issues.</a:t>
            </a:r>
          </a:p>
          <a:p>
            <a:pPr marL="1257300" lvl="2" indent="-342900">
              <a:lnSpc>
                <a:spcPct val="107000"/>
              </a:lnSpc>
              <a:buFont typeface="Arial" panose="020B0604020202020204" pitchFamily="34" charset="0"/>
              <a:buChar char="●"/>
            </a:pPr>
            <a:r>
              <a:rPr lang="en-US" sz="1600" dirty="0">
                <a:solidFill>
                  <a:srgbClr val="000000"/>
                </a:solidFill>
                <a:latin typeface="Noto Sans Symbols"/>
                <a:ea typeface="Noto Sans Symbols"/>
                <a:cs typeface="Noto Sans Symbols"/>
              </a:rPr>
              <a:t>Signals greater than -70dBm (closer to zero) the better for improved quality. </a:t>
            </a:r>
          </a:p>
          <a:p>
            <a:pPr marL="800100" lvl="1" indent="-342900">
              <a:lnSpc>
                <a:spcPct val="107000"/>
              </a:lnSpc>
              <a:buFont typeface="Arial" panose="020B0604020202020204" pitchFamily="34" charset="0"/>
              <a:buChar char="●"/>
            </a:pPr>
            <a:r>
              <a:rPr lang="en-US" sz="1600" dirty="0">
                <a:solidFill>
                  <a:srgbClr val="000000"/>
                </a:solidFill>
                <a:latin typeface="Noto Sans Symbols"/>
                <a:ea typeface="Noto Sans Symbols"/>
                <a:cs typeface="Noto Sans Symbols"/>
              </a:rPr>
              <a:t>Spectrum Analysis determines whether interference exists.</a:t>
            </a:r>
          </a:p>
          <a:p>
            <a:pPr marL="800100" lvl="1" indent="-342900">
              <a:lnSpc>
                <a:spcPct val="107000"/>
              </a:lnSpc>
              <a:buFont typeface="Arial" panose="020B0604020202020204" pitchFamily="34" charset="0"/>
              <a:buChar char="●"/>
            </a:pPr>
            <a:r>
              <a:rPr lang="en-US" sz="1600" dirty="0">
                <a:solidFill>
                  <a:srgbClr val="000000"/>
                </a:solidFill>
                <a:latin typeface="Noto Sans Symbols"/>
                <a:ea typeface="Noto Sans Symbols"/>
                <a:cs typeface="Noto Sans Symbols"/>
              </a:rPr>
              <a:t>Validation site surveys test predictive wireless designs before a network is deployed. </a:t>
            </a:r>
          </a:p>
          <a:p>
            <a:pPr marL="800100" lvl="1" indent="-342900">
              <a:lnSpc>
                <a:spcPct val="107000"/>
              </a:lnSpc>
              <a:buFont typeface="Arial" panose="020B0604020202020204" pitchFamily="34" charset="0"/>
              <a:buChar char="●"/>
            </a:pPr>
            <a:r>
              <a:rPr lang="en-US" sz="1600" dirty="0">
                <a:solidFill>
                  <a:srgbClr val="000000"/>
                </a:solidFill>
                <a:latin typeface="Noto Sans Symbols"/>
                <a:ea typeface="Noto Sans Symbols"/>
                <a:cs typeface="Noto Sans Symbols"/>
              </a:rPr>
              <a:t>Implement proper security strategies for employee devices, BYOD, and guest Wi-Fi.</a:t>
            </a:r>
          </a:p>
          <a:p>
            <a:pPr marL="800100" lvl="1" indent="-342900">
              <a:lnSpc>
                <a:spcPct val="107000"/>
              </a:lnSpc>
              <a:buFont typeface="Arial" panose="020B0604020202020204" pitchFamily="34" charset="0"/>
              <a:buChar char="●"/>
            </a:pPr>
            <a:r>
              <a:rPr lang="en-US" sz="1600" dirty="0">
                <a:solidFill>
                  <a:srgbClr val="000000"/>
                </a:solidFill>
                <a:latin typeface="Noto Sans Symbols"/>
                <a:ea typeface="Noto Sans Symbols"/>
                <a:cs typeface="Noto Sans Symbols"/>
              </a:rPr>
              <a:t>Mitigate co-channel interference (CCI). </a:t>
            </a:r>
          </a:p>
          <a:p>
            <a:pPr marL="800100" lvl="1" indent="-342900">
              <a:lnSpc>
                <a:spcPct val="107000"/>
              </a:lnSpc>
              <a:buFont typeface="Arial" panose="020B0604020202020204" pitchFamily="34" charset="0"/>
              <a:buChar char="●"/>
            </a:pPr>
            <a:r>
              <a:rPr lang="en-US" sz="1600" dirty="0">
                <a:solidFill>
                  <a:srgbClr val="000000"/>
                </a:solidFill>
                <a:latin typeface="Noto Sans Symbols"/>
                <a:ea typeface="Noto Sans Symbols"/>
                <a:cs typeface="Noto Sans Symbols"/>
              </a:rPr>
              <a:t>Ensure transmission power of APs are not set to full power: Standard is one-fourth to one-third full power.</a:t>
            </a:r>
          </a:p>
        </p:txBody>
      </p:sp>
      <p:pic>
        <p:nvPicPr>
          <p:cNvPr id="4" name="Picture 3" descr="A picture containing chart&#10;&#10;Description automatically generated">
            <a:extLst>
              <a:ext uri="{FF2B5EF4-FFF2-40B4-BE49-F238E27FC236}">
                <a16:creationId xmlns:a16="http://schemas.microsoft.com/office/drawing/2014/main" id="{28E30FCA-E213-3292-C9DC-96B3BC522A5B}"/>
              </a:ext>
            </a:extLst>
          </p:cNvPr>
          <p:cNvPicPr>
            <a:picLocks noChangeAspect="1"/>
          </p:cNvPicPr>
          <p:nvPr/>
        </p:nvPicPr>
        <p:blipFill>
          <a:blip r:embed="rId4"/>
          <a:stretch>
            <a:fillRect/>
          </a:stretch>
        </p:blipFill>
        <p:spPr>
          <a:xfrm>
            <a:off x="8254497" y="301828"/>
            <a:ext cx="3565796" cy="3345814"/>
          </a:xfrm>
          <a:prstGeom prst="rect">
            <a:avLst/>
          </a:prstGeom>
        </p:spPr>
      </p:pic>
      <p:pic>
        <p:nvPicPr>
          <p:cNvPr id="7" name="Picture 6" descr="Diagram&#10;&#10;Description automatically generated">
            <a:extLst>
              <a:ext uri="{FF2B5EF4-FFF2-40B4-BE49-F238E27FC236}">
                <a16:creationId xmlns:a16="http://schemas.microsoft.com/office/drawing/2014/main" id="{5E183BFD-27F6-2CF0-3CDD-9B16FF75BE67}"/>
              </a:ext>
            </a:extLst>
          </p:cNvPr>
          <p:cNvPicPr>
            <a:picLocks noChangeAspect="1"/>
          </p:cNvPicPr>
          <p:nvPr/>
        </p:nvPicPr>
        <p:blipFill>
          <a:blip r:embed="rId5"/>
          <a:stretch>
            <a:fillRect/>
          </a:stretch>
        </p:blipFill>
        <p:spPr>
          <a:xfrm>
            <a:off x="0" y="5140010"/>
            <a:ext cx="2502898" cy="1717989"/>
          </a:xfrm>
          <a:prstGeom prst="rect">
            <a:avLst/>
          </a:prstGeom>
        </p:spPr>
      </p:pic>
      <p:sp>
        <p:nvSpPr>
          <p:cNvPr id="3" name="Rectangle 2">
            <a:extLst>
              <a:ext uri="{FF2B5EF4-FFF2-40B4-BE49-F238E27FC236}">
                <a16:creationId xmlns:a16="http://schemas.microsoft.com/office/drawing/2014/main" id="{C4A8A0E6-4EDE-B2D4-4E7F-067794606ED4}"/>
              </a:ext>
            </a:extLst>
          </p:cNvPr>
          <p:cNvSpPr/>
          <p:nvPr/>
        </p:nvSpPr>
        <p:spPr>
          <a:xfrm>
            <a:off x="1853903" y="5528063"/>
            <a:ext cx="1297989" cy="1384978"/>
          </a:xfrm>
          <a:prstGeom prst="rect">
            <a:avLst/>
          </a:prstGeom>
          <a:blipFill>
            <a:blip r:embed="rId6"/>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250507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3703320" cy="5676901"/>
          </a:xfrm>
          <a:prstGeom prst="rect">
            <a:avLst/>
          </a:prstGeom>
        </p:spPr>
      </p:pic>
      <p:sp>
        <p:nvSpPr>
          <p:cNvPr id="20" name="TextBox 19">
            <a:extLst>
              <a:ext uri="{FF2B5EF4-FFF2-40B4-BE49-F238E27FC236}">
                <a16:creationId xmlns:a16="http://schemas.microsoft.com/office/drawing/2014/main" id="{CB67E12E-660B-C43B-D826-AD35ACE167DF}"/>
              </a:ext>
            </a:extLst>
          </p:cNvPr>
          <p:cNvSpPr txBox="1"/>
          <p:nvPr/>
        </p:nvSpPr>
        <p:spPr>
          <a:xfrm>
            <a:off x="4460473" y="1058577"/>
            <a:ext cx="7196369" cy="3700244"/>
          </a:xfrm>
          <a:prstGeom prst="rect">
            <a:avLst/>
          </a:prstGeom>
          <a:noFill/>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sz="2000" dirty="0">
                <a:solidFill>
                  <a:schemeClr val="bg1"/>
                </a:solidFill>
                <a:latin typeface="Noto Sans Symbols"/>
                <a:ea typeface="Noto Sans Symbols"/>
                <a:cs typeface="Noto Sans Symbols"/>
              </a:rPr>
              <a:t>Spectrum Analyzer: Used to locate sources of RF interference. Most enterprises use 5 GHz band, which is less crowder and has much more space although 5 GHz RF interference does exist. </a:t>
            </a:r>
          </a:p>
          <a:p>
            <a:pPr marL="342900" marR="0" lvl="0" indent="-342900">
              <a:lnSpc>
                <a:spcPct val="107000"/>
              </a:lnSpc>
              <a:spcBef>
                <a:spcPts val="0"/>
              </a:spcBef>
              <a:spcAft>
                <a:spcPts val="0"/>
              </a:spcAft>
              <a:buFont typeface="Arial" panose="020B0604020202020204" pitchFamily="34" charset="0"/>
              <a:buChar char="●"/>
            </a:pPr>
            <a:r>
              <a:rPr lang="en-US" sz="2000" dirty="0" err="1">
                <a:solidFill>
                  <a:schemeClr val="bg1"/>
                </a:solidFill>
                <a:effectLst/>
                <a:latin typeface="Noto Sans Symbols"/>
                <a:ea typeface="Noto Sans Symbols"/>
                <a:cs typeface="Noto Sans Symbols"/>
              </a:rPr>
              <a:t>WiFi</a:t>
            </a:r>
            <a:r>
              <a:rPr lang="en-US" sz="2000" dirty="0">
                <a:solidFill>
                  <a:schemeClr val="bg1"/>
                </a:solidFill>
                <a:effectLst/>
                <a:latin typeface="Noto Sans Symbols"/>
                <a:ea typeface="Noto Sans Symbols"/>
                <a:cs typeface="Noto Sans Symbols"/>
              </a:rPr>
              <a:t> Analyzer: Useful tool providing </a:t>
            </a:r>
            <a:r>
              <a:rPr lang="en-US" sz="2000" dirty="0">
                <a:solidFill>
                  <a:schemeClr val="bg1"/>
                </a:solidFill>
                <a:latin typeface="Noto Sans Symbols"/>
                <a:ea typeface="Noto Sans Symbols"/>
                <a:cs typeface="Noto Sans Symbols"/>
              </a:rPr>
              <a:t>wireless networks, signal strength, coverage, names, and security configuration. Aids in troubleshooting Wi-Fi related issues and in planning networks.</a:t>
            </a:r>
          </a:p>
          <a:p>
            <a:pPr marL="800100" lvl="1" indent="-342900">
              <a:lnSpc>
                <a:spcPct val="107000"/>
              </a:lnSpc>
              <a:buFont typeface="Arial" panose="020B0604020202020204" pitchFamily="34" charset="0"/>
              <a:buChar char="●"/>
            </a:pPr>
            <a:r>
              <a:rPr lang="en-US" sz="2000" dirty="0">
                <a:solidFill>
                  <a:schemeClr val="bg1"/>
                </a:solidFill>
                <a:latin typeface="Noto Sans Symbols"/>
                <a:ea typeface="Noto Sans Symbols"/>
                <a:cs typeface="Noto Sans Symbols"/>
              </a:rPr>
              <a:t>Examples: </a:t>
            </a:r>
            <a:r>
              <a:rPr lang="en-US" sz="2000" dirty="0" err="1">
                <a:solidFill>
                  <a:schemeClr val="bg1"/>
                </a:solidFill>
                <a:latin typeface="Noto Sans Symbols"/>
                <a:ea typeface="Noto Sans Symbols"/>
                <a:cs typeface="Noto Sans Symbols"/>
              </a:rPr>
              <a:t>Solarwinds</a:t>
            </a:r>
            <a:r>
              <a:rPr lang="en-US" sz="2000" dirty="0">
                <a:solidFill>
                  <a:schemeClr val="bg1"/>
                </a:solidFill>
                <a:latin typeface="Noto Sans Symbols"/>
                <a:ea typeface="Noto Sans Symbols"/>
                <a:cs typeface="Noto Sans Symbols"/>
              </a:rPr>
              <a:t> Network Performance Monitor, </a:t>
            </a:r>
            <a:r>
              <a:rPr lang="en-US" sz="2000" dirty="0" err="1">
                <a:solidFill>
                  <a:schemeClr val="bg1"/>
                </a:solidFill>
                <a:latin typeface="Noto Sans Symbols"/>
                <a:ea typeface="Noto Sans Symbols"/>
                <a:cs typeface="Noto Sans Symbols"/>
              </a:rPr>
              <a:t>InSSIDer</a:t>
            </a:r>
            <a:r>
              <a:rPr lang="en-US" sz="2000" dirty="0">
                <a:solidFill>
                  <a:schemeClr val="bg1"/>
                </a:solidFill>
                <a:latin typeface="Noto Sans Symbols"/>
                <a:ea typeface="Noto Sans Symbols"/>
                <a:cs typeface="Noto Sans Symbols"/>
              </a:rPr>
              <a:t>, </a:t>
            </a:r>
            <a:r>
              <a:rPr lang="en-US" sz="2000" dirty="0" err="1">
                <a:solidFill>
                  <a:schemeClr val="bg1"/>
                </a:solidFill>
                <a:latin typeface="Noto Sans Symbols"/>
                <a:ea typeface="Noto Sans Symbols"/>
                <a:cs typeface="Noto Sans Symbols"/>
              </a:rPr>
              <a:t>NetSpot</a:t>
            </a:r>
            <a:r>
              <a:rPr lang="en-US" sz="2000" dirty="0">
                <a:solidFill>
                  <a:schemeClr val="bg1"/>
                </a:solidFill>
                <a:latin typeface="Noto Sans Symbols"/>
                <a:ea typeface="Noto Sans Symbols"/>
                <a:cs typeface="Noto Sans Symbols"/>
              </a:rPr>
              <a:t>, </a:t>
            </a:r>
            <a:r>
              <a:rPr lang="en-US" sz="2000" dirty="0" err="1">
                <a:solidFill>
                  <a:schemeClr val="bg1"/>
                </a:solidFill>
                <a:latin typeface="Noto Sans Symbols"/>
                <a:ea typeface="Noto Sans Symbols"/>
                <a:cs typeface="Noto Sans Symbols"/>
              </a:rPr>
              <a:t>TCPDump</a:t>
            </a:r>
            <a:r>
              <a:rPr lang="en-US" sz="2000" dirty="0">
                <a:solidFill>
                  <a:schemeClr val="bg1"/>
                </a:solidFill>
                <a:latin typeface="Noto Sans Symbols"/>
                <a:ea typeface="Noto Sans Symbols"/>
                <a:cs typeface="Noto Sans Symbols"/>
              </a:rPr>
              <a:t> and Wireshark. </a:t>
            </a:r>
          </a:p>
          <a:p>
            <a:pPr marL="342900" marR="0" lvl="0" indent="-342900">
              <a:lnSpc>
                <a:spcPct val="107000"/>
              </a:lnSpc>
              <a:spcBef>
                <a:spcPts val="0"/>
              </a:spcBef>
              <a:spcAft>
                <a:spcPts val="0"/>
              </a:spcAft>
              <a:buFont typeface="Arial" panose="020B0604020202020204" pitchFamily="34" charset="0"/>
              <a:buChar char="●"/>
            </a:pPr>
            <a:r>
              <a:rPr lang="en-US" sz="2000" dirty="0">
                <a:solidFill>
                  <a:schemeClr val="bg1"/>
                </a:solidFill>
                <a:effectLst/>
                <a:latin typeface="Noto Sans Symbols"/>
                <a:ea typeface="Noto Sans Symbols"/>
                <a:cs typeface="Noto Sans Symbols"/>
              </a:rPr>
              <a:t>Protocol Analyzer: Measurement tool or device to capture and monitor the data over communication channels. Converts the data bits into a meaningful protocol sequence. </a:t>
            </a:r>
          </a:p>
        </p:txBody>
      </p:sp>
      <p:pic>
        <p:nvPicPr>
          <p:cNvPr id="22" name="Picture 21" descr="Logo, company name&#10;&#10;Description automatically generated">
            <a:extLst>
              <a:ext uri="{FF2B5EF4-FFF2-40B4-BE49-F238E27FC236}">
                <a16:creationId xmlns:a16="http://schemas.microsoft.com/office/drawing/2014/main" id="{9B89F926-AB62-9CD5-2D98-ABDAF4093864}"/>
              </a:ext>
            </a:extLst>
          </p:cNvPr>
          <p:cNvPicPr>
            <a:picLocks noChangeAspect="1"/>
          </p:cNvPicPr>
          <p:nvPr/>
        </p:nvPicPr>
        <p:blipFill>
          <a:blip r:embed="rId4"/>
          <a:stretch>
            <a:fillRect/>
          </a:stretch>
        </p:blipFill>
        <p:spPr>
          <a:xfrm>
            <a:off x="4576907" y="5426294"/>
            <a:ext cx="2019300" cy="1003300"/>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9445BC55-CE4E-DD55-D461-D0381BAA7698}"/>
              </a:ext>
            </a:extLst>
          </p:cNvPr>
          <p:cNvPicPr>
            <a:picLocks noChangeAspect="1"/>
          </p:cNvPicPr>
          <p:nvPr/>
        </p:nvPicPr>
        <p:blipFill>
          <a:blip r:embed="rId5"/>
          <a:stretch>
            <a:fillRect/>
          </a:stretch>
        </p:blipFill>
        <p:spPr>
          <a:xfrm>
            <a:off x="7340982" y="5328553"/>
            <a:ext cx="2019300" cy="1135857"/>
          </a:xfrm>
          <a:prstGeom prst="rect">
            <a:avLst/>
          </a:prstGeom>
        </p:spPr>
      </p:pic>
      <p:pic>
        <p:nvPicPr>
          <p:cNvPr id="26" name="Picture 25" descr="Icon&#10;&#10;Description automatically generated">
            <a:extLst>
              <a:ext uri="{FF2B5EF4-FFF2-40B4-BE49-F238E27FC236}">
                <a16:creationId xmlns:a16="http://schemas.microsoft.com/office/drawing/2014/main" id="{F9FE00DF-BF7E-9A3F-7D30-586C80A15801}"/>
              </a:ext>
            </a:extLst>
          </p:cNvPr>
          <p:cNvPicPr>
            <a:picLocks noChangeAspect="1"/>
          </p:cNvPicPr>
          <p:nvPr/>
        </p:nvPicPr>
        <p:blipFill>
          <a:blip r:embed="rId6"/>
          <a:stretch>
            <a:fillRect/>
          </a:stretch>
        </p:blipFill>
        <p:spPr>
          <a:xfrm>
            <a:off x="10095671" y="5328553"/>
            <a:ext cx="1561171" cy="1113134"/>
          </a:xfrm>
          <a:prstGeom prst="rect">
            <a:avLst/>
          </a:prstGeom>
        </p:spPr>
      </p:pic>
      <p:pic>
        <p:nvPicPr>
          <p:cNvPr id="28" name="Picture 27" descr="Chart&#10;&#10;Description automatically generated">
            <a:extLst>
              <a:ext uri="{FF2B5EF4-FFF2-40B4-BE49-F238E27FC236}">
                <a16:creationId xmlns:a16="http://schemas.microsoft.com/office/drawing/2014/main" id="{196906A1-8F10-7716-56FB-933B29CF35FD}"/>
              </a:ext>
            </a:extLst>
          </p:cNvPr>
          <p:cNvPicPr>
            <a:picLocks noChangeAspect="1"/>
          </p:cNvPicPr>
          <p:nvPr/>
        </p:nvPicPr>
        <p:blipFill>
          <a:blip r:embed="rId7"/>
          <a:stretch>
            <a:fillRect/>
          </a:stretch>
        </p:blipFill>
        <p:spPr>
          <a:xfrm>
            <a:off x="678523" y="4203644"/>
            <a:ext cx="3192635" cy="2186921"/>
          </a:xfrm>
          <a:prstGeom prst="rect">
            <a:avLst/>
          </a:prstGeom>
        </p:spPr>
      </p:pic>
      <p:sp>
        <p:nvSpPr>
          <p:cNvPr id="30" name="TextBox 29">
            <a:extLst>
              <a:ext uri="{FF2B5EF4-FFF2-40B4-BE49-F238E27FC236}">
                <a16:creationId xmlns:a16="http://schemas.microsoft.com/office/drawing/2014/main" id="{62A4384D-82CF-4747-838C-B274DC9F8501}"/>
              </a:ext>
            </a:extLst>
          </p:cNvPr>
          <p:cNvSpPr txBox="1"/>
          <p:nvPr/>
        </p:nvSpPr>
        <p:spPr>
          <a:xfrm>
            <a:off x="159401" y="205066"/>
            <a:ext cx="6099716" cy="407035"/>
          </a:xfrm>
          <a:prstGeom prst="rect">
            <a:avLst/>
          </a:prstGeom>
          <a:noFill/>
        </p:spPr>
        <p:txBody>
          <a:bodyPr wrap="square">
            <a:spAutoFit/>
          </a:bodyPr>
          <a:lstStyle/>
          <a:p>
            <a:pPr marR="0" lvl="0">
              <a:lnSpc>
                <a:spcPct val="107000"/>
              </a:lnSpc>
              <a:spcBef>
                <a:spcPts val="0"/>
              </a:spcBef>
              <a:spcAft>
                <a:spcPts val="0"/>
              </a:spcAft>
            </a:pPr>
            <a:r>
              <a:rPr lang="en-US" sz="2000" b="1" dirty="0">
                <a:solidFill>
                  <a:schemeClr val="bg1"/>
                </a:solidFill>
                <a:effectLst/>
                <a:latin typeface="Noto Sans Symbols"/>
                <a:ea typeface="Noto Sans Symbols"/>
                <a:cs typeface="Noto Sans Symbols"/>
              </a:rPr>
              <a:t>Troubleshooting and Diagnostic Tools</a:t>
            </a:r>
          </a:p>
        </p:txBody>
      </p:sp>
    </p:spTree>
    <p:extLst>
      <p:ext uri="{BB962C8B-B14F-4D97-AF65-F5344CB8AC3E}">
        <p14:creationId xmlns:p14="http://schemas.microsoft.com/office/powerpoint/2010/main" val="179743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Understanding terms</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581025" y="2231480"/>
            <a:ext cx="5422900" cy="3625353"/>
          </a:xfrm>
        </p:spPr>
      </p:pic>
      <p:sp>
        <p:nvSpPr>
          <p:cNvPr id="6" name="TextBox 5">
            <a:extLst>
              <a:ext uri="{FF2B5EF4-FFF2-40B4-BE49-F238E27FC236}">
                <a16:creationId xmlns:a16="http://schemas.microsoft.com/office/drawing/2014/main" id="{A3029E5E-6F11-1196-DC2C-9E542E1DAA0F}"/>
              </a:ext>
            </a:extLst>
          </p:cNvPr>
          <p:cNvSpPr txBox="1"/>
          <p:nvPr/>
        </p:nvSpPr>
        <p:spPr>
          <a:xfrm>
            <a:off x="6003925" y="2860669"/>
            <a:ext cx="6099716" cy="2908873"/>
          </a:xfrm>
          <a:prstGeom prst="rect">
            <a:avLst/>
          </a:prstGeom>
          <a:noFill/>
        </p:spPr>
        <p:txBody>
          <a:bodyPr wrap="square">
            <a:spAutoFit/>
          </a:bodyPr>
          <a:lstStyle/>
          <a:p>
            <a:pPr marL="0" marR="0">
              <a:lnSpc>
                <a:spcPct val="107000"/>
              </a:lnSpc>
              <a:spcBef>
                <a:spcPts val="0"/>
              </a:spcBef>
              <a:spcAft>
                <a:spcPts val="800"/>
              </a:spcAft>
            </a:pPr>
            <a:r>
              <a:rPr lang="en-US" sz="3200" b="1" i="1" dirty="0">
                <a:effectLst/>
                <a:latin typeface="Calibri" panose="020F0502020204030204" pitchFamily="34" charset="0"/>
                <a:ea typeface="Calibri" panose="020F0502020204030204" pitchFamily="34" charset="0"/>
              </a:rPr>
              <a:t>What does WLAN and Wi-Fi stand for? </a:t>
            </a:r>
          </a:p>
          <a:p>
            <a:pPr marL="0" marR="0">
              <a:lnSpc>
                <a:spcPct val="107000"/>
              </a:lnSpc>
              <a:spcBef>
                <a:spcPts val="0"/>
              </a:spcBef>
              <a:spcAft>
                <a:spcPts val="800"/>
              </a:spcAft>
            </a:pPr>
            <a:r>
              <a:rPr lang="en-US" sz="3200" b="1" dirty="0">
                <a:latin typeface="Calibri" panose="020F0502020204030204" pitchFamily="34" charset="0"/>
                <a:ea typeface="Calibri" panose="020F0502020204030204" pitchFamily="34" charset="0"/>
              </a:rPr>
              <a:t>and</a:t>
            </a:r>
            <a:endParaRPr lang="en-US" sz="3200" b="1"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3200" b="1" i="1" dirty="0">
                <a:effectLst/>
                <a:latin typeface="Calibri" panose="020F0502020204030204" pitchFamily="34" charset="0"/>
                <a:ea typeface="Calibri" panose="020F0502020204030204" pitchFamily="34" charset="0"/>
              </a:rPr>
              <a:t>What are the differences, if any between WLAN and Wi-Fi?</a:t>
            </a:r>
          </a:p>
        </p:txBody>
      </p:sp>
      <p:pic>
        <p:nvPicPr>
          <p:cNvPr id="4" name="Picture 3" descr="Icon&#10;&#10;Description automatically generated">
            <a:extLst>
              <a:ext uri="{FF2B5EF4-FFF2-40B4-BE49-F238E27FC236}">
                <a16:creationId xmlns:a16="http://schemas.microsoft.com/office/drawing/2014/main" id="{67593AF3-DAE0-BB47-7427-9FCE6A1B691D}"/>
              </a:ext>
            </a:extLst>
          </p:cNvPr>
          <p:cNvPicPr>
            <a:picLocks noChangeAspect="1"/>
          </p:cNvPicPr>
          <p:nvPr/>
        </p:nvPicPr>
        <p:blipFill>
          <a:blip r:embed="rId4"/>
          <a:stretch>
            <a:fillRect/>
          </a:stretch>
        </p:blipFill>
        <p:spPr>
          <a:xfrm>
            <a:off x="88359" y="5570421"/>
            <a:ext cx="2035408" cy="1227803"/>
          </a:xfrm>
          <a:prstGeom prst="rect">
            <a:avLst/>
          </a:prstGeom>
        </p:spPr>
      </p:pic>
    </p:spTree>
    <p:extLst>
      <p:ext uri="{BB962C8B-B14F-4D97-AF65-F5344CB8AC3E}">
        <p14:creationId xmlns:p14="http://schemas.microsoft.com/office/powerpoint/2010/main" val="497607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Understanding terms</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1105967" y="1976863"/>
            <a:ext cx="2385031" cy="1594456"/>
          </a:xfrm>
        </p:spPr>
      </p:pic>
      <p:sp>
        <p:nvSpPr>
          <p:cNvPr id="4" name="TextBox 3">
            <a:extLst>
              <a:ext uri="{FF2B5EF4-FFF2-40B4-BE49-F238E27FC236}">
                <a16:creationId xmlns:a16="http://schemas.microsoft.com/office/drawing/2014/main" id="{C5D695D4-C9A4-1842-6CD2-76A40AAB6DC3}"/>
              </a:ext>
            </a:extLst>
          </p:cNvPr>
          <p:cNvSpPr txBox="1"/>
          <p:nvPr/>
        </p:nvSpPr>
        <p:spPr>
          <a:xfrm>
            <a:off x="4482790" y="2231480"/>
            <a:ext cx="7413704" cy="6032805"/>
          </a:xfrm>
          <a:prstGeom prst="rect">
            <a:avLst/>
          </a:prstGeom>
          <a:noFill/>
        </p:spPr>
        <p:txBody>
          <a:bodyPr wrap="square">
            <a:spAutoFit/>
          </a:bodyPr>
          <a:lstStyle/>
          <a:p>
            <a:pPr marL="457200" indent="-457200">
              <a:lnSpc>
                <a:spcPct val="107000"/>
              </a:lnSpc>
              <a:spcAft>
                <a:spcPts val="800"/>
              </a:spcAft>
              <a:buFont typeface="Arial" panose="020B0604020202020204" pitchFamily="34" charset="0"/>
              <a:buChar char="•"/>
            </a:pPr>
            <a:r>
              <a:rPr lang="en-US" sz="2400" dirty="0">
                <a:solidFill>
                  <a:srgbClr val="000000"/>
                </a:solidFill>
                <a:effectLst/>
                <a:latin typeface="Calibri" panose="020F0502020204030204" pitchFamily="34" charset="0"/>
                <a:ea typeface="Calibri" panose="020F0502020204030204" pitchFamily="34" charset="0"/>
              </a:rPr>
              <a:t>Wi-Fi is a registered trademark of the Wi-Fi Alliance, a non-profit organization in charge of certifying products meet the IEEE 802.11 wireless protocol standard. </a:t>
            </a:r>
          </a:p>
          <a:p>
            <a:pPr marL="457200" indent="-457200">
              <a:lnSpc>
                <a:spcPct val="107000"/>
              </a:lnSpc>
              <a:spcAft>
                <a:spcPts val="800"/>
              </a:spcAft>
              <a:buFont typeface="Arial" panose="020B0604020202020204" pitchFamily="34" charset="0"/>
              <a:buChar char="•"/>
            </a:pPr>
            <a:r>
              <a:rPr lang="en-US" sz="2400" dirty="0">
                <a:solidFill>
                  <a:srgbClr val="000000"/>
                </a:solidFill>
                <a:effectLst/>
                <a:latin typeface="Calibri" panose="020F0502020204030204" pitchFamily="34" charset="0"/>
                <a:ea typeface="Calibri" panose="020F0502020204030204" pitchFamily="34" charset="0"/>
              </a:rPr>
              <a:t>Wi-Fi is a family of network protocols based on the IEEE 802.11 standard and a specific type of WLAN. </a:t>
            </a:r>
          </a:p>
          <a:p>
            <a:pPr marL="457200" indent="-457200">
              <a:lnSpc>
                <a:spcPct val="107000"/>
              </a:lnSpc>
              <a:spcAft>
                <a:spcPts val="800"/>
              </a:spcAft>
              <a:buFont typeface="Arial" panose="020B0604020202020204" pitchFamily="34" charset="0"/>
              <a:buChar char="•"/>
            </a:pPr>
            <a:r>
              <a:rPr lang="en-US" sz="2400" dirty="0">
                <a:solidFill>
                  <a:srgbClr val="000000"/>
                </a:solidFill>
                <a:latin typeface="Calibri" panose="020F0502020204030204" pitchFamily="34" charset="0"/>
                <a:ea typeface="Calibri" panose="020F0502020204030204" pitchFamily="34" charset="0"/>
              </a:rPr>
              <a:t>Wi-Fi stands for… nothing!</a:t>
            </a:r>
          </a:p>
          <a:p>
            <a:pPr marL="457200" indent="-457200">
              <a:lnSpc>
                <a:spcPct val="107000"/>
              </a:lnSpc>
              <a:spcAft>
                <a:spcPts val="800"/>
              </a:spcAft>
              <a:buFont typeface="Arial" panose="020B0604020202020204" pitchFamily="34" charset="0"/>
              <a:buChar char="•"/>
            </a:pPr>
            <a:r>
              <a:rPr lang="en-US" sz="2400" dirty="0">
                <a:solidFill>
                  <a:srgbClr val="000000"/>
                </a:solidFill>
                <a:effectLst/>
                <a:latin typeface="Calibri" panose="020F0502020204030204" pitchFamily="34" charset="0"/>
                <a:ea typeface="Calibri" panose="020F0502020204030204" pitchFamily="34" charset="0"/>
              </a:rPr>
              <a:t>WLAN stands for wireless local area network.</a:t>
            </a:r>
          </a:p>
          <a:p>
            <a:pPr marL="457200" indent="-457200">
              <a:lnSpc>
                <a:spcPct val="107000"/>
              </a:lnSpc>
              <a:spcAft>
                <a:spcPts val="800"/>
              </a:spcAft>
              <a:buFont typeface="Arial" panose="020B0604020202020204" pitchFamily="34" charset="0"/>
              <a:buChar char="•"/>
            </a:pPr>
            <a:r>
              <a:rPr lang="en-US" sz="2400" dirty="0">
                <a:solidFill>
                  <a:srgbClr val="000000"/>
                </a:solidFill>
                <a:latin typeface="Calibri" panose="020F0502020204030204" pitchFamily="34" charset="0"/>
                <a:ea typeface="Calibri" panose="020F0502020204030204" pitchFamily="34" charset="0"/>
              </a:rPr>
              <a:t>WLAN uses radio technology to connect two or more devices using wireless communications to form a LAN. </a:t>
            </a:r>
            <a:endParaRPr lang="en-US" sz="2400" dirty="0">
              <a:solidFill>
                <a:srgbClr val="000000"/>
              </a:solidFill>
              <a:effectLst/>
              <a:latin typeface="Calibri" panose="020F0502020204030204" pitchFamily="34" charset="0"/>
              <a:ea typeface="Calibri" panose="020F0502020204030204" pitchFamily="34" charset="0"/>
            </a:endParaRPr>
          </a:p>
          <a:p>
            <a:pPr marL="457200" indent="-457200">
              <a:lnSpc>
                <a:spcPct val="107000"/>
              </a:lnSpc>
              <a:spcAft>
                <a:spcPts val="800"/>
              </a:spcAft>
              <a:buFont typeface="Arial" panose="020B0604020202020204" pitchFamily="34" charset="0"/>
              <a:buChar char="•"/>
            </a:pPr>
            <a:endParaRPr lang="en-US" sz="2400" dirty="0">
              <a:solidFill>
                <a:srgbClr val="000000"/>
              </a:solidFill>
              <a:effectLst/>
              <a:latin typeface="Calibri" panose="020F0502020204030204" pitchFamily="34" charset="0"/>
              <a:ea typeface="Calibri" panose="020F0502020204030204" pitchFamily="34" charset="0"/>
            </a:endParaRPr>
          </a:p>
          <a:p>
            <a:pPr marL="457200" indent="-457200">
              <a:lnSpc>
                <a:spcPct val="107000"/>
              </a:lnSpc>
              <a:spcAft>
                <a:spcPts val="800"/>
              </a:spcAft>
              <a:buFont typeface="Arial" panose="020B0604020202020204" pitchFamily="34" charset="0"/>
              <a:buChar char="•"/>
            </a:pPr>
            <a:endParaRPr lang="en-US" sz="2400" dirty="0">
              <a:solidFill>
                <a:srgbClr val="000000"/>
              </a:solidFill>
              <a:effectLst/>
              <a:latin typeface="Calibri" panose="020F0502020204030204" pitchFamily="34" charset="0"/>
              <a:ea typeface="Calibri" panose="020F0502020204030204" pitchFamily="34" charset="0"/>
            </a:endParaRPr>
          </a:p>
          <a:p>
            <a:pPr marL="457200" indent="-457200">
              <a:lnSpc>
                <a:spcPct val="107000"/>
              </a:lnSpc>
              <a:spcAft>
                <a:spcPts val="800"/>
              </a:spcAft>
              <a:buFont typeface="Wingdings" pitchFamily="2" charset="2"/>
              <a:buChar char="v"/>
            </a:pPr>
            <a:endParaRPr lang="en-US" sz="2400" dirty="0">
              <a:effectLst/>
              <a:latin typeface="Calibri" panose="020F0502020204030204" pitchFamily="34" charset="0"/>
              <a:ea typeface="Calibri" panose="020F0502020204030204" pitchFamily="34" charset="0"/>
            </a:endParaRPr>
          </a:p>
          <a:p>
            <a:pPr marL="457200" marR="0" indent="-457200">
              <a:lnSpc>
                <a:spcPct val="107000"/>
              </a:lnSpc>
              <a:spcBef>
                <a:spcPts val="0"/>
              </a:spcBef>
              <a:spcAft>
                <a:spcPts val="800"/>
              </a:spcAft>
              <a:buFont typeface="Wingdings" pitchFamily="2" charset="2"/>
              <a:buChar char="v"/>
            </a:pPr>
            <a:endParaRPr lang="en-US" sz="2400" b="1" i="1" dirty="0">
              <a:effectLst/>
              <a:latin typeface="Calibri" panose="020F0502020204030204" pitchFamily="34" charset="0"/>
              <a:ea typeface="Calibri" panose="020F0502020204030204" pitchFamily="34" charset="0"/>
            </a:endParaRPr>
          </a:p>
        </p:txBody>
      </p:sp>
      <p:pic>
        <p:nvPicPr>
          <p:cNvPr id="9" name="Picture 8" descr="A picture containing text, computer&#10;&#10;Description automatically generated">
            <a:extLst>
              <a:ext uri="{FF2B5EF4-FFF2-40B4-BE49-F238E27FC236}">
                <a16:creationId xmlns:a16="http://schemas.microsoft.com/office/drawing/2014/main" id="{C71798B1-9528-FF6F-E541-A3D0E7C6C061}"/>
              </a:ext>
            </a:extLst>
          </p:cNvPr>
          <p:cNvPicPr>
            <a:picLocks noChangeAspect="1"/>
          </p:cNvPicPr>
          <p:nvPr/>
        </p:nvPicPr>
        <p:blipFill>
          <a:blip r:embed="rId4"/>
          <a:stretch>
            <a:fillRect/>
          </a:stretch>
        </p:blipFill>
        <p:spPr>
          <a:xfrm>
            <a:off x="335871" y="3615923"/>
            <a:ext cx="4083050" cy="3136900"/>
          </a:xfrm>
          <a:prstGeom prst="rect">
            <a:avLst/>
          </a:prstGeom>
        </p:spPr>
      </p:pic>
    </p:spTree>
    <p:extLst>
      <p:ext uri="{BB962C8B-B14F-4D97-AF65-F5344CB8AC3E}">
        <p14:creationId xmlns:p14="http://schemas.microsoft.com/office/powerpoint/2010/main" val="1257946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pic>
        <p:nvPicPr>
          <p:cNvPr id="4" name="image9.jpg">
            <a:extLst>
              <a:ext uri="{FF2B5EF4-FFF2-40B4-BE49-F238E27FC236}">
                <a16:creationId xmlns:a16="http://schemas.microsoft.com/office/drawing/2014/main" id="{68B6FBF6-C915-A0A3-50BD-596B1B4D6E9B}"/>
              </a:ext>
            </a:extLst>
          </p:cNvPr>
          <p:cNvPicPr/>
          <p:nvPr/>
        </p:nvPicPr>
        <p:blipFill>
          <a:blip r:embed="rId4"/>
          <a:srcRect/>
          <a:stretch>
            <a:fillRect/>
          </a:stretch>
        </p:blipFill>
        <p:spPr>
          <a:xfrm>
            <a:off x="5801866" y="654614"/>
            <a:ext cx="5943600" cy="5746186"/>
          </a:xfrm>
          <a:prstGeom prst="rect">
            <a:avLst/>
          </a:prstGeom>
          <a:ln/>
        </p:spPr>
      </p:pic>
      <p:pic>
        <p:nvPicPr>
          <p:cNvPr id="11" name="Content Placeholder 4">
            <a:extLst>
              <a:ext uri="{FF2B5EF4-FFF2-40B4-BE49-F238E27FC236}">
                <a16:creationId xmlns:a16="http://schemas.microsoft.com/office/drawing/2014/main" id="{D78FA742-D51B-59C2-C2AB-ADFBB03BF91E}"/>
              </a:ext>
            </a:extLst>
          </p:cNvPr>
          <p:cNvPicPr>
            <a:picLocks noChangeAspect="1"/>
          </p:cNvPicPr>
          <p:nvPr/>
        </p:nvPicPr>
        <p:blipFill>
          <a:blip r:embed="rId5"/>
          <a:srcRect/>
          <a:stretch/>
        </p:blipFill>
        <p:spPr>
          <a:xfrm>
            <a:off x="412750" y="2785682"/>
            <a:ext cx="5422900" cy="3604883"/>
          </a:xfrm>
          <a:prstGeom prst="rect">
            <a:avLst/>
          </a:prstGeom>
        </p:spPr>
      </p:pic>
      <p:sp>
        <p:nvSpPr>
          <p:cNvPr id="18" name="TextBox 17">
            <a:extLst>
              <a:ext uri="{FF2B5EF4-FFF2-40B4-BE49-F238E27FC236}">
                <a16:creationId xmlns:a16="http://schemas.microsoft.com/office/drawing/2014/main" id="{5C4A2195-19A0-AF12-6DE0-85C67804D02A}"/>
              </a:ext>
            </a:extLst>
          </p:cNvPr>
          <p:cNvSpPr txBox="1"/>
          <p:nvPr/>
        </p:nvSpPr>
        <p:spPr>
          <a:xfrm>
            <a:off x="412750" y="675084"/>
            <a:ext cx="5422900" cy="2951642"/>
          </a:xfrm>
          <a:prstGeom prst="rect">
            <a:avLst/>
          </a:prstGeom>
          <a:noFill/>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b="1" dirty="0">
                <a:solidFill>
                  <a:schemeClr val="bg1"/>
                </a:solidFill>
                <a:latin typeface="Noto Sans Symbols"/>
                <a:ea typeface="Noto Sans Symbols"/>
                <a:cs typeface="Noto Sans Symbols"/>
              </a:rPr>
              <a:t>G</a:t>
            </a:r>
            <a:r>
              <a:rPr lang="en-US" b="1" dirty="0">
                <a:solidFill>
                  <a:schemeClr val="bg1"/>
                </a:solidFill>
                <a:effectLst/>
                <a:latin typeface="Noto Sans Symbols"/>
                <a:ea typeface="Noto Sans Symbols"/>
                <a:cs typeface="Noto Sans Symbols"/>
              </a:rPr>
              <a:t>reater capacity and improved security.</a:t>
            </a:r>
            <a:endParaRPr lang="en-US" b="1" dirty="0">
              <a:solidFill>
                <a:schemeClr val="bg1"/>
              </a:solidFill>
              <a:latin typeface="Noto Sans Symbols"/>
              <a:ea typeface="Noto Sans Symbols"/>
              <a:cs typeface="Noto Sans Symbols"/>
            </a:endParaRPr>
          </a:p>
          <a:p>
            <a:pPr marL="342900" marR="0" lvl="0" indent="-342900">
              <a:lnSpc>
                <a:spcPct val="107000"/>
              </a:lnSpc>
              <a:spcBef>
                <a:spcPts val="0"/>
              </a:spcBef>
              <a:spcAft>
                <a:spcPts val="0"/>
              </a:spcAft>
              <a:buFont typeface="Arial" panose="020B0604020202020204" pitchFamily="34" charset="0"/>
              <a:buChar char="●"/>
            </a:pPr>
            <a:r>
              <a:rPr lang="en-US" b="1" dirty="0">
                <a:solidFill>
                  <a:schemeClr val="bg1"/>
                </a:solidFill>
                <a:latin typeface="Noto Sans Symbols"/>
                <a:ea typeface="Noto Sans Symbols"/>
                <a:cs typeface="Noto Sans Symbols"/>
              </a:rPr>
              <a:t>M</a:t>
            </a:r>
            <a:r>
              <a:rPr lang="en-US" b="1" dirty="0">
                <a:solidFill>
                  <a:schemeClr val="bg1"/>
                </a:solidFill>
                <a:effectLst/>
                <a:latin typeface="Noto Sans Symbols"/>
                <a:ea typeface="Noto Sans Symbols"/>
                <a:cs typeface="Noto Sans Symbols"/>
              </a:rPr>
              <a:t>ulti-gigabit data rates.</a:t>
            </a:r>
          </a:p>
          <a:p>
            <a:pPr marL="342900" marR="0" lvl="0" indent="-342900">
              <a:lnSpc>
                <a:spcPct val="107000"/>
              </a:lnSpc>
              <a:spcBef>
                <a:spcPts val="0"/>
              </a:spcBef>
              <a:spcAft>
                <a:spcPts val="0"/>
              </a:spcAft>
              <a:buFont typeface="Arial" panose="020B0604020202020204" pitchFamily="34" charset="0"/>
              <a:buChar char="●"/>
            </a:pPr>
            <a:r>
              <a:rPr lang="en-US" b="1" dirty="0">
                <a:solidFill>
                  <a:schemeClr val="bg1"/>
                </a:solidFill>
                <a:latin typeface="Noto Sans Symbols"/>
                <a:ea typeface="Noto Sans Symbols"/>
                <a:cs typeface="Noto Sans Symbols"/>
              </a:rPr>
              <a:t>B</a:t>
            </a:r>
            <a:r>
              <a:rPr lang="en-US" b="1" dirty="0">
                <a:solidFill>
                  <a:schemeClr val="bg1"/>
                </a:solidFill>
                <a:effectLst/>
                <a:latin typeface="Noto Sans Symbols"/>
                <a:ea typeface="Noto Sans Symbols"/>
                <a:cs typeface="Noto Sans Symbols"/>
              </a:rPr>
              <a:t>etter power efficiency and high performance even when congested. </a:t>
            </a:r>
          </a:p>
          <a:p>
            <a:pPr marL="342900" marR="0" lvl="0" indent="-342900">
              <a:lnSpc>
                <a:spcPct val="107000"/>
              </a:lnSpc>
              <a:spcBef>
                <a:spcPts val="0"/>
              </a:spcBef>
              <a:spcAft>
                <a:spcPts val="0"/>
              </a:spcAft>
              <a:buFont typeface="Arial" panose="020B0604020202020204" pitchFamily="34" charset="0"/>
              <a:buChar char="●"/>
            </a:pPr>
            <a:r>
              <a:rPr lang="en-US" b="1" dirty="0">
                <a:solidFill>
                  <a:schemeClr val="bg1"/>
                </a:solidFill>
                <a:latin typeface="Noto Sans Symbols"/>
                <a:ea typeface="Noto Sans Symbols"/>
                <a:cs typeface="Noto Sans Symbols"/>
              </a:rPr>
              <a:t>B</a:t>
            </a:r>
            <a:r>
              <a:rPr lang="en-US" b="1" dirty="0">
                <a:solidFill>
                  <a:schemeClr val="bg1"/>
                </a:solidFill>
                <a:effectLst/>
                <a:latin typeface="Noto Sans Symbols"/>
                <a:ea typeface="Noto Sans Symbols"/>
                <a:cs typeface="Noto Sans Symbols"/>
              </a:rPr>
              <a:t>ackward compatibility with 802.11ac and 802.11n.</a:t>
            </a:r>
          </a:p>
          <a:p>
            <a:pPr marL="342900" marR="0" lvl="0" indent="-342900">
              <a:lnSpc>
                <a:spcPct val="107000"/>
              </a:lnSpc>
              <a:spcBef>
                <a:spcPts val="0"/>
              </a:spcBef>
              <a:spcAft>
                <a:spcPts val="800"/>
              </a:spcAft>
              <a:buFont typeface="Arial" panose="020B0604020202020204" pitchFamily="34" charset="0"/>
              <a:buChar char="●"/>
            </a:pPr>
            <a:r>
              <a:rPr lang="en-US" b="1" dirty="0">
                <a:solidFill>
                  <a:schemeClr val="bg1"/>
                </a:solidFill>
                <a:latin typeface="Noto Sans Symbols"/>
                <a:ea typeface="Noto Sans Symbols"/>
                <a:cs typeface="Noto Sans Symbols"/>
              </a:rPr>
              <a:t>W</a:t>
            </a:r>
            <a:r>
              <a:rPr lang="en-US" b="1" dirty="0">
                <a:solidFill>
                  <a:schemeClr val="bg1"/>
                </a:solidFill>
                <a:effectLst/>
                <a:latin typeface="Noto Sans Symbols"/>
                <a:ea typeface="Noto Sans Symbols"/>
                <a:cs typeface="Noto Sans Symbols"/>
              </a:rPr>
              <a:t>orks for both 2.4 GHz and 5 GHz frequency bands.</a:t>
            </a:r>
          </a:p>
          <a:p>
            <a:pPr marL="457200" indent="-457200">
              <a:lnSpc>
                <a:spcPct val="107000"/>
              </a:lnSpc>
              <a:spcAft>
                <a:spcPts val="800"/>
              </a:spcAft>
              <a:buFont typeface="Wingdings" pitchFamily="2" charset="2"/>
              <a:buChar char="v"/>
            </a:pPr>
            <a:endParaRPr lang="en-US" b="1" dirty="0">
              <a:solidFill>
                <a:schemeClr val="bg1"/>
              </a:solidFill>
              <a:effectLst/>
              <a:latin typeface="Calibri" panose="020F0502020204030204" pitchFamily="34" charset="0"/>
              <a:ea typeface="Calibri" panose="020F0502020204030204" pitchFamily="34" charset="0"/>
            </a:endParaRPr>
          </a:p>
          <a:p>
            <a:pPr marL="457200" marR="0" indent="-457200">
              <a:lnSpc>
                <a:spcPct val="107000"/>
              </a:lnSpc>
              <a:spcBef>
                <a:spcPts val="0"/>
              </a:spcBef>
              <a:spcAft>
                <a:spcPts val="800"/>
              </a:spcAft>
              <a:buFont typeface="Wingdings" pitchFamily="2" charset="2"/>
              <a:buChar char="v"/>
            </a:pPr>
            <a:endParaRPr lang="en-US" b="1" i="1" dirty="0">
              <a:solidFill>
                <a:schemeClr val="bg1"/>
              </a:solidFill>
              <a:effectLst/>
              <a:latin typeface="Calibri" panose="020F0502020204030204" pitchFamily="34" charset="0"/>
              <a:ea typeface="Calibri" panose="020F0502020204030204" pitchFamily="34" charset="0"/>
            </a:endParaRPr>
          </a:p>
        </p:txBody>
      </p:sp>
      <p:sp>
        <p:nvSpPr>
          <p:cNvPr id="20" name="TextBox 19">
            <a:extLst>
              <a:ext uri="{FF2B5EF4-FFF2-40B4-BE49-F238E27FC236}">
                <a16:creationId xmlns:a16="http://schemas.microsoft.com/office/drawing/2014/main" id="{4D6EE9D2-B034-162C-A1AF-5915AA8F455A}"/>
              </a:ext>
            </a:extLst>
          </p:cNvPr>
          <p:cNvSpPr txBox="1"/>
          <p:nvPr/>
        </p:nvSpPr>
        <p:spPr>
          <a:xfrm>
            <a:off x="446533" y="187178"/>
            <a:ext cx="6099716" cy="461665"/>
          </a:xfrm>
          <a:prstGeom prst="rect">
            <a:avLst/>
          </a:prstGeom>
          <a:noFill/>
        </p:spPr>
        <p:txBody>
          <a:bodyPr wrap="square">
            <a:spAutoFit/>
          </a:bodyPr>
          <a:lstStyle/>
          <a:p>
            <a:r>
              <a:rPr lang="en-US" sz="2400" b="1" dirty="0">
                <a:solidFill>
                  <a:schemeClr val="bg1"/>
                </a:solidFill>
              </a:rPr>
              <a:t>Wi-Fi 6 (802.11ax)</a:t>
            </a:r>
          </a:p>
        </p:txBody>
      </p:sp>
    </p:spTree>
    <p:extLst>
      <p:ext uri="{BB962C8B-B14F-4D97-AF65-F5344CB8AC3E}">
        <p14:creationId xmlns:p14="http://schemas.microsoft.com/office/powerpoint/2010/main" val="3501347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err="1"/>
              <a:t>wlan</a:t>
            </a:r>
            <a:r>
              <a:rPr lang="en-US" dirty="0"/>
              <a:t> troubleshooting – Outdated equipment</a:t>
            </a:r>
          </a:p>
        </p:txBody>
      </p:sp>
      <p:sp>
        <p:nvSpPr>
          <p:cNvPr id="3" name="TextBox 2">
            <a:extLst>
              <a:ext uri="{FF2B5EF4-FFF2-40B4-BE49-F238E27FC236}">
                <a16:creationId xmlns:a16="http://schemas.microsoft.com/office/drawing/2014/main" id="{F919C54B-8E0D-910F-5911-09BDEA43BDB9}"/>
              </a:ext>
            </a:extLst>
          </p:cNvPr>
          <p:cNvSpPr txBox="1"/>
          <p:nvPr/>
        </p:nvSpPr>
        <p:spPr>
          <a:xfrm>
            <a:off x="296112" y="1913482"/>
            <a:ext cx="4034718" cy="5450723"/>
          </a:xfrm>
          <a:prstGeom prst="rect">
            <a:avLst/>
          </a:prstGeom>
          <a:noFill/>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sz="2400" b="1" dirty="0">
                <a:solidFill>
                  <a:srgbClr val="000000"/>
                </a:solidFill>
                <a:latin typeface="Noto Sans Symbols"/>
                <a:ea typeface="Noto Sans Symbols"/>
                <a:cs typeface="Noto Sans Symbols"/>
              </a:rPr>
              <a:t>Less secure</a:t>
            </a:r>
          </a:p>
          <a:p>
            <a:pPr marL="342900" marR="0" lvl="0" indent="-342900">
              <a:lnSpc>
                <a:spcPct val="107000"/>
              </a:lnSpc>
              <a:spcBef>
                <a:spcPts val="0"/>
              </a:spcBef>
              <a:spcAft>
                <a:spcPts val="0"/>
              </a:spcAft>
              <a:buFont typeface="Arial" panose="020B0604020202020204" pitchFamily="34" charset="0"/>
              <a:buChar char="●"/>
            </a:pPr>
            <a:r>
              <a:rPr lang="en-US" sz="2400" b="1" dirty="0">
                <a:solidFill>
                  <a:srgbClr val="000000"/>
                </a:solidFill>
                <a:latin typeface="Noto Sans Symbols"/>
                <a:ea typeface="Noto Sans Symbols"/>
                <a:cs typeface="Noto Sans Symbols"/>
              </a:rPr>
              <a:t>Lower speeds</a:t>
            </a:r>
          </a:p>
          <a:p>
            <a:pPr marL="342900" marR="0" lvl="0" indent="-342900">
              <a:lnSpc>
                <a:spcPct val="107000"/>
              </a:lnSpc>
              <a:spcBef>
                <a:spcPts val="0"/>
              </a:spcBef>
              <a:spcAft>
                <a:spcPts val="0"/>
              </a:spcAft>
              <a:buFont typeface="Arial" panose="020B0604020202020204" pitchFamily="34" charset="0"/>
              <a:buChar char="●"/>
            </a:pPr>
            <a:r>
              <a:rPr lang="en-US" sz="2400" b="1" dirty="0">
                <a:solidFill>
                  <a:srgbClr val="000000"/>
                </a:solidFill>
                <a:latin typeface="Noto Sans Symbols"/>
                <a:ea typeface="Noto Sans Symbols"/>
                <a:cs typeface="Noto Sans Symbols"/>
              </a:rPr>
              <a:t>Lack of user support</a:t>
            </a:r>
          </a:p>
          <a:p>
            <a:pPr marL="342900" marR="0" lvl="0" indent="-342900">
              <a:lnSpc>
                <a:spcPct val="107000"/>
              </a:lnSpc>
              <a:spcBef>
                <a:spcPts val="0"/>
              </a:spcBef>
              <a:spcAft>
                <a:spcPts val="0"/>
              </a:spcAft>
              <a:buFont typeface="Arial" panose="020B0604020202020204" pitchFamily="34" charset="0"/>
              <a:buChar char="●"/>
            </a:pPr>
            <a:r>
              <a:rPr lang="en-US" sz="2400" b="1" dirty="0">
                <a:solidFill>
                  <a:srgbClr val="000000"/>
                </a:solidFill>
                <a:latin typeface="Noto Sans Symbols"/>
                <a:ea typeface="Noto Sans Symbols"/>
                <a:cs typeface="Noto Sans Symbols"/>
              </a:rPr>
              <a:t>Lack of firmware updates</a:t>
            </a:r>
          </a:p>
          <a:p>
            <a:pPr marL="342900" indent="-342900">
              <a:lnSpc>
                <a:spcPct val="107000"/>
              </a:lnSpc>
              <a:buFont typeface="Arial" panose="020B0604020202020204" pitchFamily="34" charset="0"/>
              <a:buChar char="●"/>
            </a:pPr>
            <a:r>
              <a:rPr lang="en-US" sz="2400" b="1" dirty="0">
                <a:solidFill>
                  <a:srgbClr val="000000"/>
                </a:solidFill>
                <a:latin typeface="Noto Sans Symbols"/>
                <a:ea typeface="Noto Sans Symbols"/>
                <a:cs typeface="Noto Sans Symbols"/>
              </a:rPr>
              <a:t>Limited device compatibility</a:t>
            </a:r>
          </a:p>
          <a:p>
            <a:pPr marL="800100" lvl="1" indent="-342900">
              <a:lnSpc>
                <a:spcPct val="107000"/>
              </a:lnSpc>
              <a:buFont typeface="Arial" panose="020B0604020202020204" pitchFamily="34" charset="0"/>
              <a:buChar char="●"/>
            </a:pPr>
            <a:r>
              <a:rPr lang="en-US" sz="2400" b="1" dirty="0">
                <a:solidFill>
                  <a:srgbClr val="000000"/>
                </a:solidFill>
                <a:latin typeface="Noto Sans Symbols"/>
                <a:ea typeface="Noto Sans Symbols"/>
                <a:cs typeface="Noto Sans Symbols"/>
              </a:rPr>
              <a:t>Modern 802.11 radios use newer CCMP encryption, older equipment may be unsupported. </a:t>
            </a:r>
          </a:p>
          <a:p>
            <a:pPr marL="342900" marR="0" lvl="0" indent="-342900">
              <a:lnSpc>
                <a:spcPct val="107000"/>
              </a:lnSpc>
              <a:spcBef>
                <a:spcPts val="0"/>
              </a:spcBef>
              <a:spcAft>
                <a:spcPts val="0"/>
              </a:spcAft>
              <a:buFont typeface="Arial" panose="020B0604020202020204" pitchFamily="34" charset="0"/>
              <a:buChar char="●"/>
            </a:pPr>
            <a:endParaRPr lang="en-US" sz="2000" dirty="0">
              <a:effectLst/>
              <a:latin typeface="Noto Sans Symbols"/>
              <a:ea typeface="Noto Sans Symbols"/>
              <a:cs typeface="Noto Sans Symbols"/>
            </a:endParaRPr>
          </a:p>
          <a:p>
            <a:pPr marL="457200" indent="-457200">
              <a:lnSpc>
                <a:spcPct val="107000"/>
              </a:lnSpc>
              <a:spcAft>
                <a:spcPts val="800"/>
              </a:spcAft>
              <a:buFont typeface="Wingdings" pitchFamily="2" charset="2"/>
              <a:buChar char="v"/>
            </a:pPr>
            <a:endParaRPr lang="en-US" dirty="0">
              <a:effectLst/>
              <a:latin typeface="Calibri" panose="020F0502020204030204" pitchFamily="34" charset="0"/>
              <a:ea typeface="Calibri" panose="020F0502020204030204" pitchFamily="34" charset="0"/>
            </a:endParaRPr>
          </a:p>
          <a:p>
            <a:pPr marL="457200" marR="0" indent="-457200">
              <a:lnSpc>
                <a:spcPct val="107000"/>
              </a:lnSpc>
              <a:spcBef>
                <a:spcPts val="0"/>
              </a:spcBef>
              <a:spcAft>
                <a:spcPts val="800"/>
              </a:spcAft>
              <a:buFont typeface="Wingdings" pitchFamily="2" charset="2"/>
              <a:buChar char="v"/>
            </a:pPr>
            <a:endParaRPr lang="en-US" b="1" i="1" dirty="0">
              <a:effectLst/>
              <a:latin typeface="Calibri" panose="020F0502020204030204" pitchFamily="34" charset="0"/>
              <a:ea typeface="Calibri" panose="020F0502020204030204" pitchFamily="34" charset="0"/>
            </a:endParaRPr>
          </a:p>
        </p:txBody>
      </p:sp>
      <p:pic>
        <p:nvPicPr>
          <p:cNvPr id="8" name="Picture 7" descr="A picture containing text, indoor, person, kitchen&#10;&#10;Description automatically generated">
            <a:extLst>
              <a:ext uri="{FF2B5EF4-FFF2-40B4-BE49-F238E27FC236}">
                <a16:creationId xmlns:a16="http://schemas.microsoft.com/office/drawing/2014/main" id="{95E23BF3-3FA7-A2BE-26AE-ECADFB77F99F}"/>
              </a:ext>
            </a:extLst>
          </p:cNvPr>
          <p:cNvPicPr>
            <a:picLocks noChangeAspect="1"/>
          </p:cNvPicPr>
          <p:nvPr/>
        </p:nvPicPr>
        <p:blipFill>
          <a:blip r:embed="rId3"/>
          <a:stretch>
            <a:fillRect/>
          </a:stretch>
        </p:blipFill>
        <p:spPr>
          <a:xfrm>
            <a:off x="4330830" y="1717990"/>
            <a:ext cx="7499271" cy="4788175"/>
          </a:xfrm>
          <a:prstGeom prst="rect">
            <a:avLst/>
          </a:prstGeom>
        </p:spPr>
      </p:pic>
    </p:spTree>
    <p:extLst>
      <p:ext uri="{BB962C8B-B14F-4D97-AF65-F5344CB8AC3E}">
        <p14:creationId xmlns:p14="http://schemas.microsoft.com/office/powerpoint/2010/main" val="327970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RF Interference</a:t>
            </a:r>
          </a:p>
        </p:txBody>
      </p:sp>
      <p:sp>
        <p:nvSpPr>
          <p:cNvPr id="6" name="TextBox 5">
            <a:extLst>
              <a:ext uri="{FF2B5EF4-FFF2-40B4-BE49-F238E27FC236}">
                <a16:creationId xmlns:a16="http://schemas.microsoft.com/office/drawing/2014/main" id="{A3029E5E-6F11-1196-DC2C-9E542E1DAA0F}"/>
              </a:ext>
            </a:extLst>
          </p:cNvPr>
          <p:cNvSpPr txBox="1"/>
          <p:nvPr/>
        </p:nvSpPr>
        <p:spPr>
          <a:xfrm>
            <a:off x="0" y="2056547"/>
            <a:ext cx="11945643" cy="4628831"/>
          </a:xfrm>
          <a:prstGeom prst="rect">
            <a:avLst/>
          </a:prstGeom>
          <a:noFill/>
        </p:spPr>
        <p:txBody>
          <a:bodyPr wrap="square">
            <a:spAutoFit/>
          </a:bodyPr>
          <a:lstStyle/>
          <a:p>
            <a:pPr marL="800100" lvl="1" indent="-34290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Wi-Fi signals communicate via electromagnetic radio frequencies (RF).</a:t>
            </a:r>
          </a:p>
          <a:p>
            <a:pPr marL="800100" lvl="1" indent="-34290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RF is the most common external cause of WLAN problems at OSI Layer 1.</a:t>
            </a:r>
          </a:p>
          <a:p>
            <a:pPr marL="800100" lvl="1" indent="-34290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Numerous devices run on the RF spectrum and may cause interference preventing 802.11 radio from being transmitted if the energy detect threshold is exceeded causing DoS, corrupted frames and excessive re-transmissions.</a:t>
            </a:r>
          </a:p>
          <a:p>
            <a:pPr marL="1257300" lvl="2" indent="-34290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Devices includes cellular phones, microwaves, and video cameras. If this occurs, you can change the Wi-Fi channel to fix the interference. </a:t>
            </a:r>
          </a:p>
          <a:p>
            <a:pPr marL="800100" lvl="1" indent="-34290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The 2.4 GHz Frequency is extremely crowded vs the 5 GHz space and accounts for the most interfering devices. </a:t>
            </a:r>
          </a:p>
          <a:p>
            <a:pPr lvl="1">
              <a:lnSpc>
                <a:spcPct val="107000"/>
              </a:lnSpc>
            </a:pPr>
            <a:r>
              <a:rPr lang="en-US" sz="1200" b="1" u="sng" dirty="0">
                <a:solidFill>
                  <a:srgbClr val="000000"/>
                </a:solidFill>
                <a:latin typeface="Noto Sans Symbols"/>
                <a:ea typeface="Noto Sans Symbols"/>
                <a:cs typeface="Noto Sans Symbols"/>
              </a:rPr>
              <a:t>Types of RF Interference - </a:t>
            </a:r>
          </a:p>
          <a:p>
            <a:pPr marL="742950" lvl="1"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Narrowband Interference: </a:t>
            </a:r>
          </a:p>
          <a:p>
            <a:pPr marL="1200150" lvl="2"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Smaller and finite frequency, will not cause DoS for an entire band, like 2.4 GHz.</a:t>
            </a:r>
          </a:p>
          <a:p>
            <a:pPr marL="1200150" lvl="2"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Very high amplitude and will disrupt communications in the space being transmitted.</a:t>
            </a:r>
          </a:p>
          <a:p>
            <a:pPr marL="1200150" lvl="2"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Can result in corrupted frames and re-transmissions. </a:t>
            </a:r>
          </a:p>
          <a:p>
            <a:pPr marL="1200150" lvl="2"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Only can be eliminated by locating source with a spectrum analyzer and remove interfering device or determine the affected channels and update the channel reuse plan. </a:t>
            </a:r>
          </a:p>
          <a:p>
            <a:pPr marL="742950" lvl="1"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Wideband Interference:</a:t>
            </a:r>
          </a:p>
          <a:p>
            <a:pPr marL="1200150" lvl="2"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Ability to disrupt the communications of an entire frequency band. </a:t>
            </a:r>
          </a:p>
          <a:p>
            <a:pPr marL="1200150" lvl="2"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Wideband jammers can create a complete DoS for the 2.4 GHz spectrum.</a:t>
            </a:r>
          </a:p>
          <a:p>
            <a:pPr marL="1200150" lvl="2"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Only can be eliminated by locating and removing the interfering device using a spectrum analyzer.</a:t>
            </a:r>
          </a:p>
          <a:p>
            <a:pPr marL="742950" lvl="1"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All-Band Interference:</a:t>
            </a:r>
          </a:p>
          <a:p>
            <a:pPr marL="1200150" lvl="2"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Associated with frequency-hopping (FHSS) communications that can disrupt the 802.11 communications at 2.4 GHz. </a:t>
            </a:r>
          </a:p>
          <a:p>
            <a:pPr marL="1200150" lvl="2"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FHSS will not typically cause DoS. </a:t>
            </a:r>
          </a:p>
          <a:p>
            <a:pPr marL="1200150" lvl="2" indent="-285750">
              <a:lnSpc>
                <a:spcPct val="107000"/>
              </a:lnSpc>
              <a:buFont typeface="Arial" panose="020B0604020202020204" pitchFamily="34" charset="0"/>
              <a:buChar char="•"/>
            </a:pPr>
            <a:r>
              <a:rPr lang="en-US" sz="1200" dirty="0">
                <a:solidFill>
                  <a:srgbClr val="000000"/>
                </a:solidFill>
                <a:latin typeface="Noto Sans Symbols"/>
                <a:ea typeface="Noto Sans Symbols"/>
                <a:cs typeface="Noto Sans Symbols"/>
              </a:rPr>
              <a:t>802.11 FHSS technology is dated 20 years old and rarely used in the enterprise. </a:t>
            </a:r>
          </a:p>
          <a:p>
            <a:pPr marL="1200150" lvl="2" indent="-285750">
              <a:lnSpc>
                <a:spcPct val="107000"/>
              </a:lnSpc>
              <a:buFont typeface="Arial" panose="020B0604020202020204" pitchFamily="34" charset="0"/>
              <a:buChar char="•"/>
            </a:pPr>
            <a:endParaRPr lang="en-US" sz="1200" dirty="0">
              <a:solidFill>
                <a:srgbClr val="000000"/>
              </a:solidFill>
              <a:latin typeface="Noto Sans Symbols"/>
              <a:ea typeface="Noto Sans Symbols"/>
              <a:cs typeface="Noto Sans Symbols"/>
            </a:endParaRPr>
          </a:p>
          <a:p>
            <a:pPr marL="1257300" lvl="2" indent="-342900">
              <a:lnSpc>
                <a:spcPct val="107000"/>
              </a:lnSpc>
              <a:buFont typeface="Arial" panose="020B0604020202020204" pitchFamily="34" charset="0"/>
              <a:buChar char="●"/>
            </a:pPr>
            <a:endParaRPr lang="en-US" sz="1200" dirty="0">
              <a:solidFill>
                <a:srgbClr val="000000"/>
              </a:solidFill>
              <a:latin typeface="Noto Sans Symbols"/>
              <a:ea typeface="Noto Sans Symbols"/>
              <a:cs typeface="Noto Sans Symbols"/>
            </a:endParaRPr>
          </a:p>
          <a:p>
            <a:pPr marL="800100" lvl="1" indent="-342900">
              <a:lnSpc>
                <a:spcPct val="107000"/>
              </a:lnSpc>
              <a:buFont typeface="Arial" panose="020B0604020202020204" pitchFamily="34" charset="0"/>
              <a:buChar char="●"/>
            </a:pPr>
            <a:endParaRPr lang="en-US" sz="1200" dirty="0">
              <a:solidFill>
                <a:srgbClr val="000000"/>
              </a:solidFill>
              <a:latin typeface="Noto Sans Symbols"/>
              <a:ea typeface="Noto Sans Symbols"/>
              <a:cs typeface="Noto Sans Symbols"/>
            </a:endParaRPr>
          </a:p>
        </p:txBody>
      </p:sp>
      <p:pic>
        <p:nvPicPr>
          <p:cNvPr id="9" name="Picture 8" descr="Chart&#10;&#10;Description automatically generated">
            <a:extLst>
              <a:ext uri="{FF2B5EF4-FFF2-40B4-BE49-F238E27FC236}">
                <a16:creationId xmlns:a16="http://schemas.microsoft.com/office/drawing/2014/main" id="{663AEC10-17D6-537E-A2AF-A1EF6A20B9A6}"/>
              </a:ext>
            </a:extLst>
          </p:cNvPr>
          <p:cNvPicPr>
            <a:picLocks noChangeAspect="1"/>
          </p:cNvPicPr>
          <p:nvPr/>
        </p:nvPicPr>
        <p:blipFill>
          <a:blip r:embed="rId3"/>
          <a:stretch>
            <a:fillRect/>
          </a:stretch>
        </p:blipFill>
        <p:spPr>
          <a:xfrm>
            <a:off x="8635367" y="4438379"/>
            <a:ext cx="3310276" cy="2267504"/>
          </a:xfrm>
          <a:prstGeom prst="rect">
            <a:avLst/>
          </a:prstGeom>
        </p:spPr>
      </p:pic>
      <p:pic>
        <p:nvPicPr>
          <p:cNvPr id="12" name="Picture 11" descr="Diagram&#10;&#10;Description automatically generated">
            <a:extLst>
              <a:ext uri="{FF2B5EF4-FFF2-40B4-BE49-F238E27FC236}">
                <a16:creationId xmlns:a16="http://schemas.microsoft.com/office/drawing/2014/main" id="{72E11267-A798-FE2F-1D33-9CA58CEC71B5}"/>
              </a:ext>
            </a:extLst>
          </p:cNvPr>
          <p:cNvPicPr>
            <a:picLocks noChangeAspect="1"/>
          </p:cNvPicPr>
          <p:nvPr/>
        </p:nvPicPr>
        <p:blipFill>
          <a:blip r:embed="rId4"/>
          <a:stretch>
            <a:fillRect/>
          </a:stretch>
        </p:blipFill>
        <p:spPr>
          <a:xfrm>
            <a:off x="4117783" y="659719"/>
            <a:ext cx="7225399" cy="1165602"/>
          </a:xfrm>
          <a:prstGeom prst="rect">
            <a:avLst/>
          </a:prstGeom>
        </p:spPr>
      </p:pic>
    </p:spTree>
    <p:extLst>
      <p:ext uri="{BB962C8B-B14F-4D97-AF65-F5344CB8AC3E}">
        <p14:creationId xmlns:p14="http://schemas.microsoft.com/office/powerpoint/2010/main" val="3738081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Wireless Protocols &amp; Encryption methods</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4713816" y="3898445"/>
            <a:ext cx="7060942" cy="2596688"/>
          </a:xfrm>
        </p:spPr>
      </p:pic>
      <p:sp>
        <p:nvSpPr>
          <p:cNvPr id="6" name="TextBox 5">
            <a:extLst>
              <a:ext uri="{FF2B5EF4-FFF2-40B4-BE49-F238E27FC236}">
                <a16:creationId xmlns:a16="http://schemas.microsoft.com/office/drawing/2014/main" id="{A3029E5E-6F11-1196-DC2C-9E542E1DAA0F}"/>
              </a:ext>
            </a:extLst>
          </p:cNvPr>
          <p:cNvSpPr txBox="1"/>
          <p:nvPr/>
        </p:nvSpPr>
        <p:spPr>
          <a:xfrm>
            <a:off x="204440" y="1909952"/>
            <a:ext cx="11570318" cy="1988493"/>
          </a:xfrm>
          <a:prstGeom prst="rect">
            <a:avLst/>
          </a:prstGeom>
          <a:noFill/>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US" sz="2000" dirty="0">
                <a:solidFill>
                  <a:srgbClr val="000000"/>
                </a:solidFill>
                <a:effectLst/>
                <a:latin typeface="Noto Sans Symbols"/>
                <a:ea typeface="Noto Sans Symbols"/>
                <a:cs typeface="Noto Sans Symbols"/>
              </a:rPr>
              <a:t>WEP: Wired Equivalent Privacy – Oldest and Least Secure method, can be easily cracked.</a:t>
            </a:r>
          </a:p>
          <a:p>
            <a:pPr marL="342900" marR="0" lvl="0" indent="-342900">
              <a:lnSpc>
                <a:spcPct val="107000"/>
              </a:lnSpc>
              <a:spcBef>
                <a:spcPts val="0"/>
              </a:spcBef>
              <a:spcAft>
                <a:spcPts val="0"/>
              </a:spcAft>
              <a:buFont typeface="Arial" panose="020B0604020202020204" pitchFamily="34" charset="0"/>
              <a:buChar char="●"/>
            </a:pPr>
            <a:r>
              <a:rPr lang="en-US" sz="2000" dirty="0">
                <a:solidFill>
                  <a:srgbClr val="000000"/>
                </a:solidFill>
                <a:latin typeface="Noto Sans Symbols"/>
                <a:ea typeface="Noto Sans Symbols"/>
                <a:cs typeface="Noto Sans Symbols"/>
              </a:rPr>
              <a:t>TKIP: Temporal Key Integrity Protocol – Older protocol, used with WPA wireless networks. Less secure.</a:t>
            </a:r>
          </a:p>
          <a:p>
            <a:pPr marL="342900" marR="0" lvl="0" indent="-342900">
              <a:lnSpc>
                <a:spcPct val="107000"/>
              </a:lnSpc>
              <a:spcBef>
                <a:spcPts val="0"/>
              </a:spcBef>
              <a:spcAft>
                <a:spcPts val="0"/>
              </a:spcAft>
              <a:buFont typeface="Arial" panose="020B0604020202020204" pitchFamily="34" charset="0"/>
              <a:buChar char="●"/>
            </a:pPr>
            <a:r>
              <a:rPr lang="en-US" sz="2000" dirty="0">
                <a:solidFill>
                  <a:srgbClr val="000000"/>
                </a:solidFill>
                <a:latin typeface="Noto Sans Symbols"/>
                <a:ea typeface="Noto Sans Symbols"/>
                <a:cs typeface="Noto Sans Symbols"/>
              </a:rPr>
              <a:t>CCMP: Counter Mode CBC-Mac Protocol. Replaced the TKIP encryption mechanism and is the standard for WPA2 &amp; WPA3 wireless networks. CCMP Uses the very secure AES-128 Encryption. </a:t>
            </a:r>
          </a:p>
          <a:p>
            <a:pPr marR="0" lvl="0">
              <a:lnSpc>
                <a:spcPct val="107000"/>
              </a:lnSpc>
              <a:spcBef>
                <a:spcPts val="0"/>
              </a:spcBef>
              <a:spcAft>
                <a:spcPts val="0"/>
              </a:spcAft>
            </a:pPr>
            <a:r>
              <a:rPr lang="en-US" b="1" i="0" dirty="0">
                <a:solidFill>
                  <a:srgbClr val="202124"/>
                </a:solidFill>
                <a:effectLst/>
                <a:latin typeface="Roboto" panose="02000000000000000000" pitchFamily="2" charset="0"/>
              </a:rPr>
              <a:t>WPA3: </a:t>
            </a:r>
            <a:endParaRPr lang="en-US" b="0" i="0" dirty="0">
              <a:solidFill>
                <a:srgbClr val="202124"/>
              </a:solidFill>
              <a:effectLst/>
              <a:latin typeface="Roboto" panose="02000000000000000000" pitchFamily="2" charset="0"/>
            </a:endParaRPr>
          </a:p>
          <a:p>
            <a:pPr marL="800100" lvl="1" indent="-342900">
              <a:lnSpc>
                <a:spcPct val="107000"/>
              </a:lnSpc>
              <a:buFont typeface="Arial" panose="020B0604020202020204" pitchFamily="34" charset="0"/>
              <a:buChar char="●"/>
            </a:pPr>
            <a:r>
              <a:rPr lang="en-US" dirty="0">
                <a:solidFill>
                  <a:srgbClr val="202124"/>
                </a:solidFill>
                <a:latin typeface="Roboto" panose="02000000000000000000" pitchFamily="2" charset="0"/>
                <a:ea typeface="Noto Sans Symbols"/>
                <a:cs typeface="Noto Sans Symbols"/>
              </a:rPr>
              <a:t>WPA3 Most secure method, but far less common. Suggested setting utilizes both &gt;</a:t>
            </a:r>
            <a:endParaRPr lang="en-US" dirty="0">
              <a:solidFill>
                <a:srgbClr val="000000"/>
              </a:solidFill>
              <a:latin typeface="Noto Sans Symbols"/>
              <a:ea typeface="Noto Sans Symbols"/>
              <a:cs typeface="Noto Sans Symbols"/>
            </a:endParaRPr>
          </a:p>
        </p:txBody>
      </p:sp>
      <p:pic>
        <p:nvPicPr>
          <p:cNvPr id="4" name="Picture 3" descr="Graphical user interface, diagram&#10;&#10;Description automatically generated">
            <a:extLst>
              <a:ext uri="{FF2B5EF4-FFF2-40B4-BE49-F238E27FC236}">
                <a16:creationId xmlns:a16="http://schemas.microsoft.com/office/drawing/2014/main" id="{D05C96DA-21C5-8AD8-B3E7-637C63E8E5C6}"/>
              </a:ext>
            </a:extLst>
          </p:cNvPr>
          <p:cNvPicPr>
            <a:picLocks noChangeAspect="1"/>
          </p:cNvPicPr>
          <p:nvPr/>
        </p:nvPicPr>
        <p:blipFill>
          <a:blip r:embed="rId4"/>
          <a:stretch>
            <a:fillRect/>
          </a:stretch>
        </p:blipFill>
        <p:spPr>
          <a:xfrm>
            <a:off x="204440" y="3898446"/>
            <a:ext cx="4435793" cy="2596688"/>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D616C40B-CB2F-1FDB-BC68-91DF258A010A}"/>
              </a:ext>
            </a:extLst>
          </p:cNvPr>
          <p:cNvPicPr>
            <a:picLocks noChangeAspect="1"/>
          </p:cNvPicPr>
          <p:nvPr/>
        </p:nvPicPr>
        <p:blipFill>
          <a:blip r:embed="rId5"/>
          <a:stretch>
            <a:fillRect/>
          </a:stretch>
        </p:blipFill>
        <p:spPr>
          <a:xfrm>
            <a:off x="9670588" y="3231686"/>
            <a:ext cx="1858846" cy="666760"/>
          </a:xfrm>
          <a:prstGeom prst="rect">
            <a:avLst/>
          </a:prstGeom>
        </p:spPr>
      </p:pic>
    </p:spTree>
    <p:extLst>
      <p:ext uri="{BB962C8B-B14F-4D97-AF65-F5344CB8AC3E}">
        <p14:creationId xmlns:p14="http://schemas.microsoft.com/office/powerpoint/2010/main" val="2044071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Five Tenets of </a:t>
            </a:r>
            <a:r>
              <a:rPr lang="en-US" dirty="0" err="1"/>
              <a:t>wlan</a:t>
            </a:r>
            <a:r>
              <a:rPr lang="en-US" dirty="0"/>
              <a:t> troubleshooting</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8286285" y="4582411"/>
            <a:ext cx="3324524" cy="2222533"/>
          </a:xfrm>
        </p:spPr>
      </p:pic>
      <p:sp>
        <p:nvSpPr>
          <p:cNvPr id="6" name="TextBox 5">
            <a:extLst>
              <a:ext uri="{FF2B5EF4-FFF2-40B4-BE49-F238E27FC236}">
                <a16:creationId xmlns:a16="http://schemas.microsoft.com/office/drawing/2014/main" id="{A3029E5E-6F11-1196-DC2C-9E542E1DAA0F}"/>
              </a:ext>
            </a:extLst>
          </p:cNvPr>
          <p:cNvSpPr txBox="1"/>
          <p:nvPr/>
        </p:nvSpPr>
        <p:spPr>
          <a:xfrm>
            <a:off x="4719352" y="2205414"/>
            <a:ext cx="7472648" cy="2376997"/>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a:pPr>
            <a:r>
              <a:rPr lang="en-US" sz="2800" dirty="0">
                <a:solidFill>
                  <a:srgbClr val="000000"/>
                </a:solidFill>
                <a:effectLst/>
                <a:latin typeface="Calibri" panose="020F0502020204030204" pitchFamily="34" charset="0"/>
                <a:ea typeface="Calibri" panose="020F0502020204030204" pitchFamily="34" charset="0"/>
              </a:rPr>
              <a:t>Implement troubleshooting best practices. </a:t>
            </a:r>
            <a:endParaRPr lang="en-US" sz="2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US" sz="2800" dirty="0">
                <a:solidFill>
                  <a:srgbClr val="000000"/>
                </a:solidFill>
                <a:effectLst/>
                <a:latin typeface="Calibri" panose="020F0502020204030204" pitchFamily="34" charset="0"/>
                <a:ea typeface="Calibri" panose="020F0502020204030204" pitchFamily="34" charset="0"/>
              </a:rPr>
              <a:t>Troubleshoot the OSI model. </a:t>
            </a:r>
            <a:endParaRPr lang="en-US" sz="2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US" sz="2800" dirty="0">
                <a:solidFill>
                  <a:srgbClr val="000000"/>
                </a:solidFill>
                <a:effectLst/>
                <a:latin typeface="Calibri" panose="020F0502020204030204" pitchFamily="34" charset="0"/>
                <a:ea typeface="Calibri" panose="020F0502020204030204" pitchFamily="34" charset="0"/>
              </a:rPr>
              <a:t>Most problems are client side. </a:t>
            </a:r>
            <a:endParaRPr lang="en-US" sz="2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US" sz="2800" dirty="0">
                <a:solidFill>
                  <a:srgbClr val="000000"/>
                </a:solidFill>
                <a:effectLst/>
                <a:latin typeface="Calibri" panose="020F0502020204030204" pitchFamily="34" charset="0"/>
                <a:ea typeface="Calibri" panose="020F0502020204030204" pitchFamily="34" charset="0"/>
              </a:rPr>
              <a:t>Proper WLAN design/planning is important. </a:t>
            </a:r>
            <a:endParaRPr lang="en-US" sz="2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800"/>
              </a:spcAft>
              <a:buFont typeface="+mj-lt"/>
              <a:buAutoNum type="arabicPeriod"/>
            </a:pPr>
            <a:r>
              <a:rPr lang="en-US" sz="2800" dirty="0">
                <a:solidFill>
                  <a:srgbClr val="000000"/>
                </a:solidFill>
                <a:effectLst/>
                <a:latin typeface="Calibri" panose="020F0502020204030204" pitchFamily="34" charset="0"/>
                <a:ea typeface="Calibri" panose="020F0502020204030204" pitchFamily="34" charset="0"/>
              </a:rPr>
              <a:t>The WLAN will always get the blame.</a:t>
            </a:r>
            <a:endParaRPr lang="en-US" sz="2800" dirty="0">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7FB50B3C-6EEB-3748-AB25-D993EF708278}"/>
              </a:ext>
            </a:extLst>
          </p:cNvPr>
          <p:cNvPicPr>
            <a:picLocks noChangeAspect="1"/>
          </p:cNvPicPr>
          <p:nvPr/>
        </p:nvPicPr>
        <p:blipFill>
          <a:blip r:embed="rId4"/>
          <a:stretch>
            <a:fillRect/>
          </a:stretch>
        </p:blipFill>
        <p:spPr>
          <a:xfrm>
            <a:off x="787672" y="2205414"/>
            <a:ext cx="3556968" cy="4227544"/>
          </a:xfrm>
          <a:prstGeom prst="rect">
            <a:avLst/>
          </a:prstGeom>
        </p:spPr>
      </p:pic>
    </p:spTree>
    <p:extLst>
      <p:ext uri="{BB962C8B-B14F-4D97-AF65-F5344CB8AC3E}">
        <p14:creationId xmlns:p14="http://schemas.microsoft.com/office/powerpoint/2010/main" val="2597751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Tenet #1 Troubleshooting best practices –</a:t>
            </a:r>
            <a:br>
              <a:rPr lang="en-US" dirty="0"/>
            </a:br>
            <a:r>
              <a:rPr lang="en-US" dirty="0"/>
              <a:t>Ask Questions and collect information.</a:t>
            </a:r>
          </a:p>
        </p:txBody>
      </p:sp>
      <p:pic>
        <p:nvPicPr>
          <p:cNvPr id="11" name="Content Placeholder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srcRect/>
          <a:stretch/>
        </p:blipFill>
        <p:spPr>
          <a:xfrm>
            <a:off x="581025" y="2231480"/>
            <a:ext cx="5422900" cy="3625353"/>
          </a:xfrm>
        </p:spPr>
      </p:pic>
      <p:sp>
        <p:nvSpPr>
          <p:cNvPr id="6" name="TextBox 5">
            <a:extLst>
              <a:ext uri="{FF2B5EF4-FFF2-40B4-BE49-F238E27FC236}">
                <a16:creationId xmlns:a16="http://schemas.microsoft.com/office/drawing/2014/main" id="{A3029E5E-6F11-1196-DC2C-9E542E1DAA0F}"/>
              </a:ext>
            </a:extLst>
          </p:cNvPr>
          <p:cNvSpPr txBox="1"/>
          <p:nvPr/>
        </p:nvSpPr>
        <p:spPr>
          <a:xfrm>
            <a:off x="5937019" y="1986158"/>
            <a:ext cx="6099716" cy="2978764"/>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a:pPr>
            <a:r>
              <a:rPr lang="en-US" sz="1600" dirty="0">
                <a:solidFill>
                  <a:srgbClr val="000000"/>
                </a:solidFill>
                <a:effectLst/>
                <a:latin typeface="Noto Sans Symbols"/>
                <a:ea typeface="Noto Sans Symbols"/>
                <a:cs typeface="Noto Sans Symbols"/>
              </a:rPr>
              <a:t>When is the problem happening? At what time did the problem occur? Does this problem happen during a very specific time period? </a:t>
            </a:r>
          </a:p>
          <a:p>
            <a:pPr marL="342900" marR="0" lvl="0" indent="-342900">
              <a:lnSpc>
                <a:spcPct val="107000"/>
              </a:lnSpc>
              <a:spcBef>
                <a:spcPts val="0"/>
              </a:spcBef>
              <a:spcAft>
                <a:spcPts val="0"/>
              </a:spcAft>
              <a:buFont typeface="+mj-lt"/>
              <a:buAutoNum type="arabicPeriod"/>
            </a:pPr>
            <a:r>
              <a:rPr lang="en-US" sz="1600" dirty="0">
                <a:solidFill>
                  <a:srgbClr val="000000"/>
                </a:solidFill>
                <a:effectLst/>
                <a:latin typeface="Calibri" panose="020F0502020204030204" pitchFamily="34" charset="0"/>
                <a:ea typeface="Calibri" panose="020F0502020204030204" pitchFamily="34" charset="0"/>
              </a:rPr>
              <a:t>Where is the problem happening? Is the problem widespread, or does it exist only in one physical area? Is the problem occurring on a single floor or in the entire building? Does the problem affect just one access point or a group of access points?</a:t>
            </a:r>
          </a:p>
          <a:p>
            <a:pPr marL="342900" indent="-342900">
              <a:lnSpc>
                <a:spcPct val="107000"/>
              </a:lnSpc>
              <a:buFont typeface="+mj-lt"/>
              <a:buAutoNum type="arabicPeriod"/>
            </a:pPr>
            <a:r>
              <a:rPr lang="en-US" sz="1600" dirty="0">
                <a:solidFill>
                  <a:srgbClr val="000000"/>
                </a:solidFill>
                <a:effectLst/>
                <a:latin typeface="Noto Sans Symbols"/>
                <a:ea typeface="Noto Sans Symbols"/>
                <a:cs typeface="Noto Sans Symbols"/>
              </a:rPr>
              <a:t>Does the problem affect one client or numerous clients?</a:t>
            </a:r>
            <a:endParaRPr lang="en-US" sz="1600" dirty="0">
              <a:effectLst/>
              <a:latin typeface="Noto Sans Symbols"/>
              <a:ea typeface="Noto Sans Symbols"/>
              <a:cs typeface="Noto Sans Symbols"/>
            </a:endParaRPr>
          </a:p>
          <a:p>
            <a:pPr marL="342900" indent="-342900">
              <a:lnSpc>
                <a:spcPct val="107000"/>
              </a:lnSpc>
              <a:buFont typeface="+mj-lt"/>
              <a:buAutoNum type="arabicPeriod"/>
            </a:pPr>
            <a:r>
              <a:rPr lang="en-US" sz="1600" dirty="0">
                <a:solidFill>
                  <a:srgbClr val="000000"/>
                </a:solidFill>
                <a:effectLst/>
                <a:latin typeface="Noto Sans Symbols"/>
                <a:ea typeface="Noto Sans Symbols"/>
                <a:cs typeface="Noto Sans Symbols"/>
              </a:rPr>
              <a:t>Does the problem reoccur or did it just happen once? </a:t>
            </a:r>
            <a:endParaRPr lang="en-US" sz="1600" dirty="0">
              <a:effectLst/>
              <a:latin typeface="Noto Sans Symbols"/>
              <a:ea typeface="Noto Sans Symbols"/>
              <a:cs typeface="Noto Sans Symbols"/>
            </a:endParaRPr>
          </a:p>
          <a:p>
            <a:pPr marL="342900" indent="-342900">
              <a:lnSpc>
                <a:spcPct val="107000"/>
              </a:lnSpc>
              <a:buFont typeface="+mj-lt"/>
              <a:buAutoNum type="arabicPeriod"/>
            </a:pPr>
            <a:r>
              <a:rPr lang="en-US" sz="1600" dirty="0">
                <a:solidFill>
                  <a:srgbClr val="000000"/>
                </a:solidFill>
                <a:effectLst/>
                <a:latin typeface="Noto Sans Symbols"/>
                <a:ea typeface="Noto Sans Symbols"/>
                <a:cs typeface="Noto Sans Symbols"/>
              </a:rPr>
              <a:t>Did you make any changes recently? </a:t>
            </a:r>
            <a:endParaRPr lang="en-US" sz="1600" dirty="0">
              <a:effectLst/>
              <a:latin typeface="Noto Sans Symbols"/>
              <a:ea typeface="Noto Sans Symbols"/>
              <a:cs typeface="Noto Sans Symbols"/>
            </a:endParaRPr>
          </a:p>
          <a:p>
            <a:pPr marL="342900" marR="0" lvl="0" indent="-342900">
              <a:lnSpc>
                <a:spcPct val="107000"/>
              </a:lnSpc>
              <a:spcBef>
                <a:spcPts val="0"/>
              </a:spcBef>
              <a:spcAft>
                <a:spcPts val="0"/>
              </a:spcAft>
              <a:buFont typeface="Arial" panose="020B0604020202020204" pitchFamily="34" charset="0"/>
              <a:buChar char="●"/>
            </a:pPr>
            <a:endParaRPr lang="en-US" sz="1600" dirty="0">
              <a:effectLst/>
              <a:latin typeface="Noto Sans Symbols"/>
              <a:ea typeface="Noto Sans Symbols"/>
              <a:cs typeface="Noto Sans Symbols"/>
            </a:endParaRPr>
          </a:p>
        </p:txBody>
      </p:sp>
      <p:sp>
        <p:nvSpPr>
          <p:cNvPr id="5" name="TextBox 4">
            <a:extLst>
              <a:ext uri="{FF2B5EF4-FFF2-40B4-BE49-F238E27FC236}">
                <a16:creationId xmlns:a16="http://schemas.microsoft.com/office/drawing/2014/main" id="{999A13E3-3B4E-4CBC-3CF6-718215E78537}"/>
              </a:ext>
            </a:extLst>
          </p:cNvPr>
          <p:cNvSpPr txBox="1"/>
          <p:nvPr/>
        </p:nvSpPr>
        <p:spPr>
          <a:xfrm>
            <a:off x="6092284" y="4416241"/>
            <a:ext cx="6099716" cy="2738122"/>
          </a:xfrm>
          <a:prstGeom prst="rect">
            <a:avLst/>
          </a:prstGeom>
          <a:noFill/>
        </p:spPr>
        <p:txBody>
          <a:bodyPr wrap="square">
            <a:spAutoFit/>
          </a:bodyPr>
          <a:lstStyle/>
          <a:p>
            <a:pPr>
              <a:lnSpc>
                <a:spcPct val="107000"/>
              </a:lnSpc>
            </a:pPr>
            <a:endParaRPr lang="en-US" sz="1800" b="1" u="sng" dirty="0">
              <a:solidFill>
                <a:srgbClr val="000000"/>
              </a:solidFill>
              <a:effectLst/>
              <a:latin typeface=""/>
              <a:ea typeface="Noto Sans Symbols"/>
              <a:cs typeface="Noto Sans Symbols"/>
            </a:endParaRPr>
          </a:p>
          <a:p>
            <a:pPr>
              <a:lnSpc>
                <a:spcPct val="107000"/>
              </a:lnSpc>
            </a:pPr>
            <a:r>
              <a:rPr lang="en-US" sz="1800" b="1" u="sng" dirty="0">
                <a:solidFill>
                  <a:srgbClr val="000000"/>
                </a:solidFill>
                <a:effectLst/>
                <a:latin typeface=""/>
                <a:ea typeface="Noto Sans Symbols"/>
                <a:cs typeface="Noto Sans Symbols"/>
              </a:rPr>
              <a:t>Remember: Most connectivity issues are client side.</a:t>
            </a:r>
            <a:endParaRPr lang="en-US" sz="1800" dirty="0">
              <a:solidFill>
                <a:srgbClr val="000000"/>
              </a:solidFill>
              <a:effectLst/>
              <a:latin typeface=""/>
              <a:ea typeface="Courier New" panose="02070309020205020404" pitchFamily="49" charset="0"/>
              <a:cs typeface="Courier New" panose="02070309020205020404" pitchFamily="49" charset="0"/>
            </a:endParaRPr>
          </a:p>
          <a:p>
            <a:pPr marL="285750" indent="-285750">
              <a:lnSpc>
                <a:spcPct val="107000"/>
              </a:lnSpc>
              <a:buFont typeface="Arial" panose="020B0604020202020204" pitchFamily="34" charset="0"/>
              <a:buChar char="•"/>
            </a:pPr>
            <a:r>
              <a:rPr lang="en-US" sz="1800" dirty="0">
                <a:solidFill>
                  <a:srgbClr val="000000"/>
                </a:solidFill>
                <a:effectLst/>
                <a:latin typeface=""/>
                <a:ea typeface="Courier New" panose="02070309020205020404" pitchFamily="49" charset="0"/>
                <a:cs typeface="Courier New" panose="02070309020205020404" pitchFamily="49" charset="0"/>
              </a:rPr>
              <a:t>Best practice is to ensure any network configuration changes that take place are planned and scheduled. </a:t>
            </a:r>
          </a:p>
          <a:p>
            <a:pPr marL="285750" indent="-285750">
              <a:lnSpc>
                <a:spcPct val="107000"/>
              </a:lnSpc>
              <a:buFont typeface="Arial" panose="020B0604020202020204" pitchFamily="34" charset="0"/>
              <a:buChar char="•"/>
            </a:pPr>
            <a:r>
              <a:rPr lang="en-US" sz="1800" dirty="0">
                <a:solidFill>
                  <a:srgbClr val="000000"/>
                </a:solidFill>
                <a:effectLst/>
                <a:latin typeface=""/>
                <a:ea typeface="Courier New" panose="02070309020205020404" pitchFamily="49" charset="0"/>
                <a:cs typeface="Courier New" panose="02070309020205020404" pitchFamily="49" charset="0"/>
              </a:rPr>
              <a:t>WLAN infrastructure security audit logs will always leave a paper trail of which administrator made which changes at any specific time. Also great in determining time and frequency problems occur. </a:t>
            </a:r>
            <a:endParaRPr lang="en-US" sz="1600" dirty="0">
              <a:effectLst/>
              <a:latin typeface=""/>
              <a:ea typeface="Courier New" panose="02070309020205020404" pitchFamily="49" charset="0"/>
              <a:cs typeface="Courier New" panose="02070309020205020404" pitchFamily="49" charset="0"/>
            </a:endParaRPr>
          </a:p>
          <a:p>
            <a:pPr>
              <a:lnSpc>
                <a:spcPct val="107000"/>
              </a:lnSpc>
            </a:pPr>
            <a:endParaRPr lang="en-US" sz="1800" b="1" u="sng" dirty="0">
              <a:effectLst/>
              <a:latin typeface=""/>
              <a:ea typeface="Noto Sans Symbols"/>
              <a:cs typeface="Noto Sans Symbols"/>
            </a:endParaRPr>
          </a:p>
        </p:txBody>
      </p:sp>
    </p:spTree>
    <p:extLst>
      <p:ext uri="{BB962C8B-B14F-4D97-AF65-F5344CB8AC3E}">
        <p14:creationId xmlns:p14="http://schemas.microsoft.com/office/powerpoint/2010/main" val="405307301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668</TotalTime>
  <Words>1358</Words>
  <Application>Microsoft Macintosh PowerPoint</Application>
  <PresentationFormat>Widescreen</PresentationFormat>
  <Paragraphs>141</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Courier New</vt:lpstr>
      <vt:lpstr>Gill Sans MT</vt:lpstr>
      <vt:lpstr>Noto Sans Symbols</vt:lpstr>
      <vt:lpstr>Roboto</vt:lpstr>
      <vt:lpstr>Wingdings</vt:lpstr>
      <vt:lpstr>Wingdings 2</vt:lpstr>
      <vt:lpstr>Dividend</vt:lpstr>
      <vt:lpstr>WLAN troubleshooting</vt:lpstr>
      <vt:lpstr>Understanding terms</vt:lpstr>
      <vt:lpstr>Understanding terms</vt:lpstr>
      <vt:lpstr>PowerPoint Presentation</vt:lpstr>
      <vt:lpstr>wlan troubleshooting – Outdated equipment</vt:lpstr>
      <vt:lpstr>RF Interference</vt:lpstr>
      <vt:lpstr>Wireless Protocols &amp; Encryption methods</vt:lpstr>
      <vt:lpstr>Five Tenets of wlan troubleshooting</vt:lpstr>
      <vt:lpstr>Tenet #1 Troubleshooting best practices – Ask Questions and collect information.</vt:lpstr>
      <vt:lpstr>Solving the problem best practices</vt:lpstr>
      <vt:lpstr>Tenet #2 Troubleshooting the osi model Tenet #5 The wlan will always get the blame</vt:lpstr>
      <vt:lpstr>Troubleshooting layer 1</vt:lpstr>
      <vt:lpstr>Troubleshooting layer 2</vt:lpstr>
      <vt:lpstr>Tenet #3 – most problems are client-side</vt:lpstr>
      <vt:lpstr>Tenet #4 proper wlan design 7 planning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WLAN troubleshooting</dc:title>
  <dc:creator>Jorael Jamison</dc:creator>
  <cp:lastModifiedBy>Jorael R Jamison</cp:lastModifiedBy>
  <cp:revision>70</cp:revision>
  <dcterms:created xsi:type="dcterms:W3CDTF">2023-01-10T11:52:34Z</dcterms:created>
  <dcterms:modified xsi:type="dcterms:W3CDTF">2023-01-21T23:28:05Z</dcterms:modified>
</cp:coreProperties>
</file>